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5"/>
  </p:notesMasterIdLst>
  <p:sldIdLst>
    <p:sldId id="256" r:id="rId2"/>
    <p:sldId id="259" r:id="rId3"/>
    <p:sldId id="278" r:id="rId4"/>
    <p:sldId id="277" r:id="rId5"/>
    <p:sldId id="285" r:id="rId6"/>
    <p:sldId id="287" r:id="rId7"/>
    <p:sldId id="264" r:id="rId8"/>
    <p:sldId id="260" r:id="rId9"/>
    <p:sldId id="295" r:id="rId10"/>
    <p:sldId id="304" r:id="rId11"/>
    <p:sldId id="299" r:id="rId12"/>
    <p:sldId id="303" r:id="rId13"/>
    <p:sldId id="302" r:id="rId14"/>
    <p:sldId id="301" r:id="rId15"/>
    <p:sldId id="261" r:id="rId16"/>
    <p:sldId id="288" r:id="rId17"/>
    <p:sldId id="289" r:id="rId18"/>
    <p:sldId id="296" r:id="rId19"/>
    <p:sldId id="297" r:id="rId20"/>
    <p:sldId id="266" r:id="rId21"/>
    <p:sldId id="272" r:id="rId22"/>
    <p:sldId id="276" r:id="rId23"/>
    <p:sldId id="300" r:id="rId24"/>
    <p:sldId id="286" r:id="rId25"/>
    <p:sldId id="279" r:id="rId26"/>
    <p:sldId id="281" r:id="rId27"/>
    <p:sldId id="280" r:id="rId28"/>
    <p:sldId id="291" r:id="rId29"/>
    <p:sldId id="284" r:id="rId30"/>
    <p:sldId id="282" r:id="rId31"/>
    <p:sldId id="283" r:id="rId32"/>
    <p:sldId id="292" r:id="rId33"/>
    <p:sldId id="305" r:id="rId34"/>
    <p:sldId id="294" r:id="rId35"/>
    <p:sldId id="306" r:id="rId36"/>
    <p:sldId id="307" r:id="rId37"/>
    <p:sldId id="293" r:id="rId38"/>
    <p:sldId id="268" r:id="rId39"/>
    <p:sldId id="269" r:id="rId40"/>
    <p:sldId id="262" r:id="rId41"/>
    <p:sldId id="263" r:id="rId42"/>
    <p:sldId id="308" r:id="rId43"/>
    <p:sldId id="27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45F"/>
    <a:srgbClr val="6D6D6D"/>
    <a:srgbClr val="414140"/>
    <a:srgbClr val="69645F"/>
    <a:srgbClr val="5F5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26" autoAdjust="0"/>
  </p:normalViewPr>
  <p:slideViewPr>
    <p:cSldViewPr snapToGrid="0">
      <p:cViewPr>
        <p:scale>
          <a:sx n="48" d="100"/>
          <a:sy n="48" d="100"/>
        </p:scale>
        <p:origin x="2961" y="11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65021-F169-467A-866E-6576977BB97C}" type="datetimeFigureOut">
              <a:rPr lang="en-US" smtClean="0"/>
              <a:t>4/20/2015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940B1-1E35-4592-9BBB-CEE5D39A57F2}" type="slidenum">
              <a:rPr lang="en-US" smtClean="0"/>
              <a:t>‹#›</a:t>
            </a:fld>
            <a:endParaRPr lang="en-US"/>
          </a:p>
        </p:txBody>
      </p:sp>
    </p:spTree>
    <p:extLst>
      <p:ext uri="{BB962C8B-B14F-4D97-AF65-F5344CB8AC3E}">
        <p14:creationId xmlns:p14="http://schemas.microsoft.com/office/powerpoint/2010/main" val="416338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Apollo_space_progra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hecomputerboys.com/?p=35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I’m talking about Social Coding.</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a:t>
            </a:fld>
            <a:endParaRPr lang="en-US"/>
          </a:p>
        </p:txBody>
      </p:sp>
    </p:spTree>
    <p:extLst>
      <p:ext uri="{BB962C8B-B14F-4D97-AF65-F5344CB8AC3E}">
        <p14:creationId xmlns:p14="http://schemas.microsoft.com/office/powerpoint/2010/main" val="137569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wasn’t always this way. This is a picture of the</a:t>
            </a:r>
            <a:r>
              <a:rPr lang="en-US" baseline="0" dirty="0" smtClean="0"/>
              <a:t> first programmer, Ada Lovelace. For a brief shining moment in history, 100% of programmers were women.</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11</a:t>
            </a:fld>
            <a:endParaRPr lang="en-US"/>
          </a:p>
        </p:txBody>
      </p:sp>
    </p:spTree>
    <p:extLst>
      <p:ext uri="{BB962C8B-B14F-4D97-AF65-F5344CB8AC3E}">
        <p14:creationId xmlns:p14="http://schemas.microsoft.com/office/powerpoint/2010/main" val="191671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Admiral Grace Hopper</a:t>
            </a:r>
            <a:r>
              <a:rPr lang="en-US" baseline="0" dirty="0" smtClean="0"/>
              <a:t> wrote the first compiler.</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12</a:t>
            </a:fld>
            <a:endParaRPr lang="en-US"/>
          </a:p>
        </p:txBody>
      </p:sp>
    </p:spTree>
    <p:extLst>
      <p:ext uri="{BB962C8B-B14F-4D97-AF65-F5344CB8AC3E}">
        <p14:creationId xmlns:p14="http://schemas.microsoft.com/office/powerpoint/2010/main" val="228420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Margaret Hamilton developed on-board flight software for the </a:t>
            </a:r>
            <a:r>
              <a:rPr lang="en-US" sz="1200" b="0" i="0" u="none" strike="noStrike" kern="1200" dirty="0" smtClean="0">
                <a:solidFill>
                  <a:schemeClr val="tx1"/>
                </a:solidFill>
                <a:effectLst/>
                <a:latin typeface="+mn-lt"/>
                <a:ea typeface="+mn-ea"/>
                <a:cs typeface="+mn-cs"/>
                <a:hlinkClick r:id="rId3" tooltip="Apollo space program"/>
              </a:rPr>
              <a:t>Apollo space program</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13</a:t>
            </a:fld>
            <a:endParaRPr lang="en-US"/>
          </a:p>
        </p:txBody>
      </p:sp>
    </p:spTree>
    <p:extLst>
      <p:ext uri="{BB962C8B-B14F-4D97-AF65-F5344CB8AC3E}">
        <p14:creationId xmlns:p14="http://schemas.microsoft.com/office/powerpoint/2010/main" val="3333920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same site where I found that quote has a link to this great </a:t>
            </a:r>
            <a:r>
              <a:rPr lang="en-US" sz="1200" b="0" i="0" u="none" strike="noStrike" kern="1200" dirty="0" smtClean="0">
                <a:solidFill>
                  <a:schemeClr val="tx1"/>
                </a:solidFill>
                <a:effectLst/>
                <a:latin typeface="+mn-lt"/>
                <a:ea typeface="+mn-ea"/>
                <a:cs typeface="+mn-cs"/>
                <a:hlinkClick r:id="rId3" tooltip="Life Magazine Archive photo of IBM"/>
              </a:rPr>
              <a:t>Life Magazine archive photo</a:t>
            </a:r>
            <a:r>
              <a:rPr lang="en-US" sz="1200" b="0" i="0" kern="1200" dirty="0" smtClean="0">
                <a:solidFill>
                  <a:schemeClr val="tx1"/>
                </a:solidFill>
                <a:effectLst/>
                <a:latin typeface="+mn-lt"/>
                <a:ea typeface="+mn-ea"/>
                <a:cs typeface="+mn-cs"/>
              </a:rPr>
              <a:t> of IBM computer operators. Back</a:t>
            </a:r>
            <a:r>
              <a:rPr lang="en-US" sz="1200" b="0" i="0" kern="1200" baseline="0" dirty="0" smtClean="0">
                <a:solidFill>
                  <a:schemeClr val="tx1"/>
                </a:solidFill>
                <a:effectLst/>
                <a:latin typeface="+mn-lt"/>
                <a:ea typeface="+mn-ea"/>
                <a:cs typeface="+mn-cs"/>
              </a:rPr>
              <a:t> in these days, Programming was considered women’s work. The decline of women in the tech industry wasn’t due to inherent changes. It was an active societal change that pushed them out.</a:t>
            </a:r>
            <a:endParaRPr lang="en-US" dirty="0"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14</a:t>
            </a:fld>
            <a:endParaRPr lang="en-US"/>
          </a:p>
        </p:txBody>
      </p:sp>
    </p:spTree>
    <p:extLst>
      <p:ext uri="{BB962C8B-B14F-4D97-AF65-F5344CB8AC3E}">
        <p14:creationId xmlns:p14="http://schemas.microsoft.com/office/powerpoint/2010/main" val="6189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happened?! A friend of mine recently posted two tweets three years apart. Three years ago, she wrote "I heart open source software." She was involved. Three years later, she tweets, "FWIW also I don't give a shit about the OSS community anymore because it doesn't give a shit about me."</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15</a:t>
            </a:fld>
            <a:endParaRPr lang="en-US"/>
          </a:p>
        </p:txBody>
      </p:sp>
    </p:spTree>
    <p:extLst>
      <p:ext uri="{BB962C8B-B14F-4D97-AF65-F5344CB8AC3E}">
        <p14:creationId xmlns:p14="http://schemas.microsoft.com/office/powerpoint/2010/main" val="375983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been well documented that women receive a lot more abuse than men on forums like Twitter.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16</a:t>
            </a:fld>
            <a:endParaRPr lang="en-US"/>
          </a:p>
        </p:txBody>
      </p:sp>
    </p:spTree>
    <p:extLst>
      <p:ext uri="{BB962C8B-B14F-4D97-AF65-F5344CB8AC3E}">
        <p14:creationId xmlns:p14="http://schemas.microsoft.com/office/powerpoint/2010/main" val="2420544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are particularly rude to women</a:t>
            </a:r>
            <a:r>
              <a:rPr lang="en-US" baseline="0" dirty="0" smtClean="0"/>
              <a:t> developers.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17</a:t>
            </a:fld>
            <a:endParaRPr lang="en-US"/>
          </a:p>
        </p:txBody>
      </p:sp>
    </p:spTree>
    <p:extLst>
      <p:ext uri="{BB962C8B-B14F-4D97-AF65-F5344CB8AC3E}">
        <p14:creationId xmlns:p14="http://schemas.microsoft.com/office/powerpoint/2010/main" val="4152811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 I think it’s the cognitive dissonance I mentioned before. Women developers don’t fit neatly into these folks preconceived notions of what makes a developer. So they lash out.</a:t>
            </a:r>
            <a:endParaRPr lang="en-US" dirty="0"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18</a:t>
            </a:fld>
            <a:endParaRPr lang="en-US"/>
          </a:p>
        </p:txBody>
      </p:sp>
    </p:spTree>
    <p:extLst>
      <p:ext uri="{BB962C8B-B14F-4D97-AF65-F5344CB8AC3E}">
        <p14:creationId xmlns:p14="http://schemas.microsoft.com/office/powerpoint/2010/main" val="2498985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find every reason to try and discredit them. Here’s our very own Amy. From her talk yesterday, we know she’s extremely competent. Remember, if a woman tells you this happens, don’t tell her experience is wrong just because you’ve never seen it. Listen. Reflect. Don’t be like these people on Twitter. This is also not my experience. I don’t have people doing this to me. But I believe the women I work with when they tell me it’s common and pervasive. I have no good reason not to.</a:t>
            </a:r>
            <a:endParaRPr lang="en-US" dirty="0" smtClean="0"/>
          </a:p>
        </p:txBody>
      </p:sp>
      <p:sp>
        <p:nvSpPr>
          <p:cNvPr id="4" name="Slide Number Placeholder 3"/>
          <p:cNvSpPr>
            <a:spLocks noGrp="1"/>
          </p:cNvSpPr>
          <p:nvPr>
            <p:ph type="sldNum" sz="quarter" idx="10"/>
          </p:nvPr>
        </p:nvSpPr>
        <p:spPr/>
        <p:txBody>
          <a:bodyPr/>
          <a:lstStyle/>
          <a:p>
            <a:fld id="{5CB940B1-1E35-4592-9BBB-CEE5D39A57F2}" type="slidenum">
              <a:rPr lang="en-US" smtClean="0"/>
              <a:t>19</a:t>
            </a:fld>
            <a:endParaRPr lang="en-US"/>
          </a:p>
        </p:txBody>
      </p:sp>
    </p:spTree>
    <p:extLst>
      <p:ext uri="{BB962C8B-B14F-4D97-AF65-F5344CB8AC3E}">
        <p14:creationId xmlns:p14="http://schemas.microsoft.com/office/powerpoint/2010/main" val="416932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attitudes</a:t>
            </a:r>
            <a:r>
              <a:rPr lang="en-US" baseline="0" dirty="0" smtClean="0"/>
              <a:t> are a big part of what creates an environment that isn’t attractive to women. It’s an environment that tells women, they are not welcome here and they do not fit in.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There’s a</a:t>
            </a:r>
            <a:r>
              <a:rPr lang="en-US" baseline="0" dirty="0" smtClean="0"/>
              <a:t> lot of hoodlums in the community. We create myths around figures in this community that glorify this behavior. </a:t>
            </a:r>
            <a:r>
              <a:rPr lang="en-US" smtClean="0"/>
              <a:t>We</a:t>
            </a:r>
            <a:r>
              <a:rPr lang="en-US" baseline="0" smtClean="0"/>
              <a:t> can build a more welcoming environment.</a:t>
            </a:r>
            <a:endParaRPr lang="en-US"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20</a:t>
            </a:fld>
            <a:endParaRPr lang="en-US"/>
          </a:p>
        </p:txBody>
      </p:sp>
    </p:spTree>
    <p:extLst>
      <p:ext uri="{BB962C8B-B14F-4D97-AF65-F5344CB8AC3E}">
        <p14:creationId xmlns:p14="http://schemas.microsoft.com/office/powerpoint/2010/main" val="342273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talk is a little different than the ones I normally give. Rather than talk about GitHub or how to run an OSS project well, I want to take a step back and talk about how we can run an OSS community well. How we can make our community better and more effective. It builds upon some of the themes that</a:t>
            </a:r>
            <a:r>
              <a:rPr lang="en-US" baseline="0" dirty="0" smtClean="0"/>
              <a:t> Kathleen Dollard spoke on Sunday night. We didn’t plan that, it’s just a serendipitous outcome. Thanks Kathleen! Note that when I say I want to talk about how to be better, it’s out of excitement. Like learning a new technique to </a:t>
            </a:r>
            <a:r>
              <a:rPr lang="en-US" baseline="0" smtClean="0"/>
              <a:t>write better code!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a:t>
            </a:fld>
            <a:endParaRPr lang="en-US"/>
          </a:p>
        </p:txBody>
      </p:sp>
    </p:spTree>
    <p:extLst>
      <p:ext uri="{BB962C8B-B14F-4D97-AF65-F5344CB8AC3E}">
        <p14:creationId xmlns:p14="http://schemas.microsoft.com/office/powerpoint/2010/main" val="348138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unwelcoming environment isn’t the only factor in play here. </a:t>
            </a:r>
            <a:r>
              <a:rPr lang="en-US" dirty="0" smtClean="0"/>
              <a:t>As Ashe Dryden writes,</a:t>
            </a:r>
            <a:r>
              <a:rPr lang="en-US" baseline="0" dirty="0" smtClean="0"/>
              <a:t> there are other societal issues in play. Women tend to make less money than men, are more likely to be the primary caregiver, etc. This reduces the free time they would have to contribute to OSS.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21</a:t>
            </a:fld>
            <a:endParaRPr lang="en-US"/>
          </a:p>
        </p:txBody>
      </p:sp>
    </p:spTree>
    <p:extLst>
      <p:ext uri="{BB962C8B-B14F-4D97-AF65-F5344CB8AC3E}">
        <p14:creationId xmlns:p14="http://schemas.microsoft.com/office/powerpoint/2010/main" val="3224730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because we’re decent people. Because we have empathy and we value fairness and equality. Isn't equality a core principle of OSS?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22</a:t>
            </a:fld>
            <a:endParaRPr lang="en-US"/>
          </a:p>
        </p:txBody>
      </p:sp>
    </p:spTree>
    <p:extLst>
      <p:ext uri="{BB962C8B-B14F-4D97-AF65-F5344CB8AC3E}">
        <p14:creationId xmlns:p14="http://schemas.microsoft.com/office/powerpoint/2010/main" val="382365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Lena </a:t>
            </a:r>
            <a:r>
              <a:rPr lang="en-US" dirty="0" err="1" smtClean="0"/>
              <a:t>Reinhard</a:t>
            </a:r>
            <a:r>
              <a:rPr lang="en-US" dirty="0" smtClean="0"/>
              <a:t> (@</a:t>
            </a:r>
            <a:r>
              <a:rPr lang="en-US" dirty="0" err="1" smtClean="0"/>
              <a:t>lrnrd</a:t>
            </a:r>
            <a:r>
              <a:rPr lang="en-US" dirty="0" smtClean="0"/>
              <a:t>) in her [Talk about nothing](https://www.youtube.com/watch?v=D3e3V66TH2Y) notes...</a:t>
            </a:r>
          </a:p>
          <a:p>
            <a:r>
              <a:rPr lang="en-US" dirty="0" smtClean="0"/>
              <a:t>Focusing on tech and trying to ignore the social issues is like trying to learn Physics, but deciding Math is not worth your time.</a:t>
            </a:r>
          </a:p>
          <a:p>
            <a:r>
              <a:rPr lang="en-US" dirty="0" smtClean="0"/>
              <a:t>But maybe appealing to empathy is, sadly, too much to ask, so I'll give some ROI arguments, in the parlance of business.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23</a:t>
            </a:fld>
            <a:endParaRPr lang="en-US"/>
          </a:p>
        </p:txBody>
      </p:sp>
    </p:spTree>
    <p:extLst>
      <p:ext uri="{BB962C8B-B14F-4D97-AF65-F5344CB8AC3E}">
        <p14:creationId xmlns:p14="http://schemas.microsoft.com/office/powerpoint/2010/main" val="3836544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http://www.catalyst.org/media/companies-more-women-board-directors-experience-higher-financial-performance-according-latest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24</a:t>
            </a:fld>
            <a:endParaRPr lang="en-US"/>
          </a:p>
        </p:txBody>
      </p:sp>
    </p:spTree>
    <p:extLst>
      <p:ext uri="{BB962C8B-B14F-4D97-AF65-F5344CB8AC3E}">
        <p14:creationId xmlns:p14="http://schemas.microsoft.com/office/powerpoint/2010/main" val="3993812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everybody is the same, you overemphasize the qualities in common. Memes. Bacon. Freer to express something different, with different people in the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Perhaps when you have a </a:t>
            </a:r>
            <a:r>
              <a:rPr lang="en-US" dirty="0" err="1" smtClean="0"/>
              <a:t>heterogenous</a:t>
            </a:r>
            <a:r>
              <a:rPr lang="en-US" dirty="0" smtClean="0"/>
              <a:t> group, someone will ask, do we really need yet</a:t>
            </a:r>
            <a:r>
              <a:rPr lang="en-US" baseline="0" dirty="0" smtClean="0"/>
              <a:t> another OSS JavaScript framework? Are there other important problems to solve?</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25</a:t>
            </a:fld>
            <a:endParaRPr lang="en-US"/>
          </a:p>
        </p:txBody>
      </p:sp>
    </p:spTree>
    <p:extLst>
      <p:ext uri="{BB962C8B-B14F-4D97-AF65-F5344CB8AC3E}">
        <p14:creationId xmlns:p14="http://schemas.microsoft.com/office/powerpoint/2010/main" val="1624375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can we do to build a better community? I know it seems daunting? How can we change the tide of civilization? But isn't that something OSS is already doing in many other areas?</a:t>
            </a:r>
          </a:p>
          <a:p>
            <a:endParaRPr lang="en-US" dirty="0" smtClean="0"/>
          </a:p>
          <a:p>
            <a:r>
              <a:rPr lang="en-US" dirty="0" smtClean="0"/>
              <a:t>Many of these problems are systemic. They’re deep seated. But we can do our part to improve it. We can make a difference. I've seen improvements at my own company as a result of learning about some of the following...</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26</a:t>
            </a:fld>
            <a:endParaRPr lang="en-US"/>
          </a:p>
        </p:txBody>
      </p:sp>
    </p:spTree>
    <p:extLst>
      <p:ext uri="{BB962C8B-B14F-4D97-AF65-F5344CB8AC3E}">
        <p14:creationId xmlns:p14="http://schemas.microsoft.com/office/powerpoint/2010/main" val="646499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HR is devoted to using analytical and data driven approaches to people issues and they published a fantastic video about unconscious bias. I highly recommend you watch </a:t>
            </a:r>
            <a:r>
              <a:rPr lang="en-US" dirty="0" err="1" smtClean="0"/>
              <a:t>it.It's</a:t>
            </a:r>
            <a:r>
              <a:rPr lang="en-US" dirty="0" smtClean="0"/>
              <a:t> very important to draw a distinction between having bias and being racist and </a:t>
            </a:r>
            <a:r>
              <a:rPr lang="en-US" dirty="0" err="1" smtClean="0"/>
              <a:t>sexist.Let's</a:t>
            </a:r>
            <a:r>
              <a:rPr lang="en-US" dirty="0" smtClean="0"/>
              <a:t> start with a simple example.</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27</a:t>
            </a:fld>
            <a:endParaRPr lang="en-US"/>
          </a:p>
        </p:txBody>
      </p:sp>
    </p:spTree>
    <p:extLst>
      <p:ext uri="{BB962C8B-B14F-4D97-AF65-F5344CB8AC3E}">
        <p14:creationId xmlns:p14="http://schemas.microsoft.com/office/powerpoint/2010/main" val="2383381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Clearly height is an</a:t>
            </a:r>
            <a:r>
              <a:rPr lang="en-US" baseline="0" dirty="0" smtClean="0"/>
              <a:t> indicator of being a good CEO then, right?</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28</a:t>
            </a:fld>
            <a:endParaRPr lang="en-US"/>
          </a:p>
        </p:txBody>
      </p:sp>
    </p:spTree>
    <p:extLst>
      <p:ext uri="{BB962C8B-B14F-4D97-AF65-F5344CB8AC3E}">
        <p14:creationId xmlns:p14="http://schemas.microsoft.com/office/powerpoint/2010/main" val="3372685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have our biases associated certain qualities with taller people? In</a:t>
            </a:r>
            <a:r>
              <a:rPr lang="en-US" baseline="0" dirty="0" smtClean="0"/>
              <a:t> fact, many studies show that the quality and track records of CEOs is abysmal and that the qualities we tend to look for in CEOs are antithetical to their success. We promote sociopaths. These traits are not correlated with success like the ones that Kathleen Dollard’s touched upon in her talk Sunday night.</a:t>
            </a:r>
          </a:p>
          <a:p>
            <a:r>
              <a:rPr lang="en-US" dirty="0" smtClean="0"/>
              <a:t>As you can see, biases apply to all sorts of traits. It's not just about race or </a:t>
            </a:r>
            <a:r>
              <a:rPr lang="en-US" dirty="0" err="1" smtClean="0"/>
              <a:t>gender.Let's</a:t>
            </a:r>
            <a:r>
              <a:rPr lang="en-US" dirty="0" smtClean="0"/>
              <a:t> look at another study.</a:t>
            </a:r>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29</a:t>
            </a:fld>
            <a:endParaRPr lang="en-US"/>
          </a:p>
        </p:txBody>
      </p:sp>
    </p:spTree>
    <p:extLst>
      <p:ext uri="{BB962C8B-B14F-4D97-AF65-F5344CB8AC3E}">
        <p14:creationId xmlns:p14="http://schemas.microsoft.com/office/powerpoint/2010/main" val="253780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there’s a lot of words here, but I’ll summarize. Kathleen</a:t>
            </a:r>
            <a:r>
              <a:rPr lang="en-US" baseline="0" dirty="0" smtClean="0"/>
              <a:t> mentioned this study. A </a:t>
            </a:r>
            <a:r>
              <a:rPr lang="en-US" dirty="0" smtClean="0"/>
              <a:t>double blind study showed that faculty</a:t>
            </a:r>
            <a:r>
              <a:rPr lang="en-US" baseline="0" dirty="0" smtClean="0"/>
              <a:t> of research intensive universities rated male applications as more competent, and </a:t>
            </a:r>
            <a:r>
              <a:rPr lang="en-US" baseline="0" dirty="0" err="1" smtClean="0"/>
              <a:t>hireable</a:t>
            </a:r>
            <a:r>
              <a:rPr lang="en-US" baseline="0" dirty="0" smtClean="0"/>
              <a:t>. They offered more mentoring to the male applicants. But the applications were exactly the same. The only difference is they were randomly assigned a stereotypically male or female name. That was the only difference. </a:t>
            </a:r>
            <a:r>
              <a:rPr lang="en-US" dirty="0" smtClean="0"/>
              <a:t>Now here's the kicker.</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30</a:t>
            </a:fld>
            <a:endParaRPr lang="en-US"/>
          </a:p>
        </p:txBody>
      </p:sp>
    </p:spTree>
    <p:extLst>
      <p:ext uri="{BB962C8B-B14F-4D97-AF65-F5344CB8AC3E}">
        <p14:creationId xmlns:p14="http://schemas.microsoft.com/office/powerpoint/2010/main" val="169247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a little about me. My name is Phil Haack and I'm on Twitter and I keep a blog. I got my first computer when I was around 5 or 6. As you can see, I was pretty mature for my age. I've been in love with computers ever since. I want everyone to have the same opportunity to enjoy this field as I do.</a:t>
            </a:r>
          </a:p>
          <a:p>
            <a:endParaRPr lang="en-US" dirty="0" smtClean="0"/>
          </a:p>
          <a:p>
            <a:r>
              <a:rPr lang="en-US" dirty="0" smtClean="0"/>
              <a:t>I know it's hard to tell by my spiffy threads, and the fact that I use the words "spiffy" and "threads," but I'm not one to chase trends. I'm not trendy. I’m not up on Angular, Node, F#, Swift, </a:t>
            </a:r>
            <a:r>
              <a:rPr lang="en-US" dirty="0" err="1" smtClean="0"/>
              <a:t>Durandal</a:t>
            </a:r>
            <a:r>
              <a:rPr lang="en-US" dirty="0" smtClean="0"/>
              <a:t>, Aurelia, etc. These are all worthy and interesting technologies, don't get me wrong. It's been really exciting to hear more about them at this conference. But I tend to think we fetishize technology too much.</a:t>
            </a:r>
          </a:p>
        </p:txBody>
      </p:sp>
      <p:sp>
        <p:nvSpPr>
          <p:cNvPr id="4" name="Slide Number Placeholder 3"/>
          <p:cNvSpPr>
            <a:spLocks noGrp="1"/>
          </p:cNvSpPr>
          <p:nvPr>
            <p:ph type="sldNum" sz="quarter" idx="10"/>
          </p:nvPr>
        </p:nvSpPr>
        <p:spPr/>
        <p:txBody>
          <a:bodyPr/>
          <a:lstStyle/>
          <a:p>
            <a:fld id="{5CB940B1-1E35-4592-9BBB-CEE5D39A57F2}" type="slidenum">
              <a:rPr lang="en-US" smtClean="0"/>
              <a:t>4</a:t>
            </a:fld>
            <a:endParaRPr lang="en-US"/>
          </a:p>
        </p:txBody>
      </p:sp>
    </p:spTree>
    <p:extLst>
      <p:ext uri="{BB962C8B-B14F-4D97-AF65-F5344CB8AC3E}">
        <p14:creationId xmlns:p14="http://schemas.microsoft.com/office/powerpoint/2010/main" val="369973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Us men don't have a monopoly on being assholes! Let this sink</a:t>
            </a:r>
            <a:r>
              <a:rPr lang="en-US" baseline="0" dirty="0" smtClean="0"/>
              <a:t> in. Kathleen told a great story about how she misjudged a woman attending her talk and assumed she was not technical. It’s because these biases are socialized into us from a very young age. It’s the messages we receive from the media (like the Silicon Valley show), from people around us, etc. Kathleen is biased. </a:t>
            </a:r>
            <a:r>
              <a:rPr lang="en-US" dirty="0" smtClean="0"/>
              <a:t>You are biased. Don't worry, so am I.</a:t>
            </a:r>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31</a:t>
            </a:fld>
            <a:endParaRPr lang="en-US"/>
          </a:p>
        </p:txBody>
      </p:sp>
    </p:spTree>
    <p:extLst>
      <p:ext uri="{BB962C8B-B14F-4D97-AF65-F5344CB8AC3E}">
        <p14:creationId xmlns:p14="http://schemas.microsoft.com/office/powerpoint/2010/main" val="2382775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I’m not up here to blame or shame</a:t>
            </a:r>
            <a:r>
              <a:rPr lang="en-US" baseline="0" dirty="0" smtClean="0"/>
              <a:t> </a:t>
            </a:r>
            <a:r>
              <a:rPr lang="en-US" dirty="0" smtClean="0"/>
              <a:t>you. That’s not my style. I prefer to identify the problem and work towards a solution.</a:t>
            </a:r>
            <a:r>
              <a:rPr lang="en-US" baseline="0" dirty="0" smtClean="0"/>
              <a:t> </a:t>
            </a:r>
            <a:r>
              <a:rPr lang="en-US" dirty="0" smtClean="0"/>
              <a:t>We all carry unconscious bias. We can't assume just because _we_ never "witnessed it" it doesn't exist. And if you don't believe it, try taking some of the implicit bias tests. As project maintainers, we can consider the unconscious biases we have and try and make them conscious. Don’t give into your first impulse</a:t>
            </a:r>
            <a:r>
              <a:rPr lang="en-US" baseline="0" dirty="0" smtClean="0"/>
              <a:t> but ask yourself, </a:t>
            </a:r>
            <a:r>
              <a:rPr lang="en-US" dirty="0" smtClean="0"/>
              <a:t>Am I scrutinizing and nitpicking this PR because I do that with every one or is it because the contributor is a woman? Am I being patronizing? Am I giving preference to the MS employee in this debate? Or as it might happen among this audience, holding it against them?</a:t>
            </a:r>
          </a:p>
        </p:txBody>
      </p:sp>
      <p:sp>
        <p:nvSpPr>
          <p:cNvPr id="4" name="Slide Number Placeholder 3"/>
          <p:cNvSpPr>
            <a:spLocks noGrp="1"/>
          </p:cNvSpPr>
          <p:nvPr>
            <p:ph type="sldNum" sz="quarter" idx="10"/>
          </p:nvPr>
        </p:nvSpPr>
        <p:spPr/>
        <p:txBody>
          <a:bodyPr/>
          <a:lstStyle/>
          <a:p>
            <a:fld id="{5CB940B1-1E35-4592-9BBB-CEE5D39A57F2}" type="slidenum">
              <a:rPr lang="en-US" smtClean="0"/>
              <a:t>32</a:t>
            </a:fld>
            <a:endParaRPr lang="en-US"/>
          </a:p>
        </p:txBody>
      </p:sp>
    </p:spTree>
    <p:extLst>
      <p:ext uri="{BB962C8B-B14F-4D97-AF65-F5344CB8AC3E}">
        <p14:creationId xmlns:p14="http://schemas.microsoft.com/office/powerpoint/2010/main" val="990404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men learn about this, the natural tendency is to go to women and put it on them to make sure to call out this behavior when they see it. "Hey, if you ever see me engaging in </a:t>
            </a:r>
            <a:r>
              <a:rPr lang="en-US" dirty="0" err="1" smtClean="0"/>
              <a:t>microaggressions</a:t>
            </a:r>
            <a:r>
              <a:rPr lang="en-US" dirty="0" smtClean="0"/>
              <a:t>, call me </a:t>
            </a:r>
            <a:r>
              <a:rPr lang="en-US" dirty="0" err="1" smtClean="0"/>
              <a:t>out."In</a:t>
            </a:r>
            <a:r>
              <a:rPr lang="en-US" dirty="0" smtClean="0"/>
              <a:t> doing so, we put the responsibility on those who we're aggressing. We need to hold each other accountable. We need to hold ourselves accountable. We can put systems in place that help with this. For example, clear policies around contributions, giving commit access, etc..</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33</a:t>
            </a:fld>
            <a:endParaRPr lang="en-US"/>
          </a:p>
        </p:txBody>
      </p:sp>
    </p:spTree>
    <p:extLst>
      <p:ext uri="{BB962C8B-B14F-4D97-AF65-F5344CB8AC3E}">
        <p14:creationId xmlns:p14="http://schemas.microsoft.com/office/powerpoint/2010/main" val="1499422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often hear that GitHub is your resume. On one hand, that's great. Being able to see someone's work is a great input into a hiring decision. On the other hand, if participation in OSS is skewed so heavily against marginalized people, then using it as a recruiting and hiring tool only makes the overall tech audience even more homogenized. Encourage the companies where you work to allow employees to use work time to contribute back to OSS. If you're a manager, give your people time to contribute back. It's not only good for the benefit of these projects, This helps everybody build up an OSS resume and helps make contributing accessible to a wider swatch of people.</a:t>
            </a:r>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34</a:t>
            </a:fld>
            <a:endParaRPr lang="en-US"/>
          </a:p>
        </p:txBody>
      </p:sp>
    </p:spTree>
    <p:extLst>
      <p:ext uri="{BB962C8B-B14F-4D97-AF65-F5344CB8AC3E}">
        <p14:creationId xmlns:p14="http://schemas.microsoft.com/office/powerpoint/2010/main" val="3781705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business, this produces amazing benefits. The businesses are already leveraging OSS code more and more. Having contributors on staff provides more influence in the direction of key OSS software. A bug or design decision affects you negatively? Well good thing you have respected contributors on staff to make your case or to fix the </a:t>
            </a:r>
            <a:r>
              <a:rPr lang="en-US" dirty="0" err="1" smtClean="0"/>
              <a:t>bug.Also</a:t>
            </a:r>
            <a:r>
              <a:rPr lang="en-US" dirty="0" smtClean="0"/>
              <a:t>, contributing back gives your people the chance to stretch their skill sets. Work on technology they wouldn't otherwise get a chance to. If you send them to training, you pay twice, the opportunity cost for their time off, and the cost of the travel + training. Giving them time for OSS only costs the time off. And that cost is paid back immensely.</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35</a:t>
            </a:fld>
            <a:endParaRPr lang="en-US"/>
          </a:p>
        </p:txBody>
      </p:sp>
    </p:spTree>
    <p:extLst>
      <p:ext uri="{BB962C8B-B14F-4D97-AF65-F5344CB8AC3E}">
        <p14:creationId xmlns:p14="http://schemas.microsoft.com/office/powerpoint/2010/main" val="2623734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 programs that pay people to work on OSS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36</a:t>
            </a:fld>
            <a:endParaRPr lang="en-US"/>
          </a:p>
        </p:txBody>
      </p:sp>
    </p:spTree>
    <p:extLst>
      <p:ext uri="{BB962C8B-B14F-4D97-AF65-F5344CB8AC3E}">
        <p14:creationId xmlns:p14="http://schemas.microsoft.com/office/powerpoint/2010/main" val="3051361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maintainers, we have to remember to be nice and welcoming.</a:t>
            </a:r>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37</a:t>
            </a:fld>
            <a:endParaRPr lang="en-US"/>
          </a:p>
        </p:txBody>
      </p:sp>
    </p:spTree>
    <p:extLst>
      <p:ext uri="{BB962C8B-B14F-4D97-AF65-F5344CB8AC3E}">
        <p14:creationId xmlns:p14="http://schemas.microsoft.com/office/powerpoint/2010/main" val="2249564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B9D44F-9D6F-4AED-9232-AFCD24C2C08E}" type="slidenum">
              <a:rPr lang="en-US" smtClean="0"/>
              <a:t>38</a:t>
            </a:fld>
            <a:endParaRPr lang="en-US"/>
          </a:p>
        </p:txBody>
      </p:sp>
    </p:spTree>
    <p:extLst>
      <p:ext uri="{BB962C8B-B14F-4D97-AF65-F5344CB8AC3E}">
        <p14:creationId xmlns:p14="http://schemas.microsoft.com/office/powerpoint/2010/main" val="2826719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analogy that Michael Meeks came</a:t>
            </a:r>
            <a:r>
              <a:rPr lang="en-US" baseline="0" dirty="0" smtClean="0"/>
              <a:t> up with in his presentation “Interacting with new developers” is to…</a:t>
            </a:r>
            <a:endParaRPr lang="en-US" dirty="0"/>
          </a:p>
        </p:txBody>
      </p:sp>
      <p:sp>
        <p:nvSpPr>
          <p:cNvPr id="4" name="Slide Number Placeholder 3"/>
          <p:cNvSpPr>
            <a:spLocks noGrp="1"/>
          </p:cNvSpPr>
          <p:nvPr>
            <p:ph type="sldNum" sz="quarter" idx="10"/>
          </p:nvPr>
        </p:nvSpPr>
        <p:spPr/>
        <p:txBody>
          <a:bodyPr/>
          <a:lstStyle/>
          <a:p>
            <a:fld id="{7DB9D44F-9D6F-4AED-9232-AFCD24C2C08E}" type="slidenum">
              <a:rPr lang="en-US" smtClean="0"/>
              <a:t>39</a:t>
            </a:fld>
            <a:endParaRPr lang="en-US"/>
          </a:p>
        </p:txBody>
      </p:sp>
    </p:spTree>
    <p:extLst>
      <p:ext uri="{BB962C8B-B14F-4D97-AF65-F5344CB8AC3E}">
        <p14:creationId xmlns:p14="http://schemas.microsoft.com/office/powerpoint/2010/main" val="1690468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new contributions like a child's drawing. Your kid comes to you with a drawing, you wouldn't do this: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40</a:t>
            </a:fld>
            <a:endParaRPr lang="en-US"/>
          </a:p>
        </p:txBody>
      </p:sp>
    </p:spTree>
    <p:extLst>
      <p:ext uri="{BB962C8B-B14F-4D97-AF65-F5344CB8AC3E}">
        <p14:creationId xmlns:p14="http://schemas.microsoft.com/office/powerpoint/2010/main" val="381288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many of you have read </a:t>
            </a:r>
            <a:r>
              <a:rPr lang="en-US" dirty="0" err="1" smtClean="0"/>
              <a:t>Peopleware</a:t>
            </a:r>
            <a:r>
              <a:rPr lang="en-US" dirty="0" smtClean="0"/>
              <a:t>? Great. The central thesis of </a:t>
            </a:r>
            <a:r>
              <a:rPr lang="en-US" dirty="0" err="1" smtClean="0"/>
              <a:t>Peopleware</a:t>
            </a:r>
            <a:r>
              <a:rPr lang="en-US" dirty="0" smtClean="0"/>
              <a:t> is that...</a:t>
            </a:r>
            <a:r>
              <a:rPr lang="en-US" baseline="0" dirty="0" smtClean="0"/>
              <a:t> </a:t>
            </a:r>
            <a:r>
              <a:rPr lang="en-US" dirty="0" smtClean="0"/>
              <a:t>Projects rarely fail because the algorithms aren't right or we didn't JavaScript hard enough. They fail because of people issues. Coordination. Miscommunication. Misunderstanding the customers </a:t>
            </a:r>
            <a:r>
              <a:rPr lang="en-US" dirty="0" err="1" smtClean="0"/>
              <a:t>Etc.So</a:t>
            </a:r>
            <a:r>
              <a:rPr lang="en-US" dirty="0" smtClean="0"/>
              <a:t> while we spend so much time rediscovering the work that our </a:t>
            </a:r>
            <a:r>
              <a:rPr lang="en-US" dirty="0" err="1" smtClean="0"/>
              <a:t>computering</a:t>
            </a:r>
            <a:r>
              <a:rPr lang="en-US" dirty="0" smtClean="0"/>
              <a:t> forebears already discovered in the 60s and 70s, we spend so little energy on the part that might make a real difference in how effective our companies and communities can be.</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5</a:t>
            </a:fld>
            <a:endParaRPr lang="en-US"/>
          </a:p>
        </p:txBody>
      </p:sp>
    </p:spTree>
    <p:extLst>
      <p:ext uri="{BB962C8B-B14F-4D97-AF65-F5344CB8AC3E}">
        <p14:creationId xmlns:p14="http://schemas.microsoft.com/office/powerpoint/2010/main" val="394224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41</a:t>
            </a:fld>
            <a:endParaRPr lang="en-US"/>
          </a:p>
        </p:txBody>
      </p:sp>
    </p:spTree>
    <p:extLst>
      <p:ext uri="{BB962C8B-B14F-4D97-AF65-F5344CB8AC3E}">
        <p14:creationId xmlns:p14="http://schemas.microsoft.com/office/powerpoint/2010/main" val="523758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you leave this talk and this conference, I hope you take away a few things.</a:t>
            </a:r>
          </a:p>
          <a:p>
            <a:endParaRPr lang="en-US" dirty="0" smtClean="0"/>
          </a:p>
          <a:p>
            <a:r>
              <a:rPr lang="en-US" dirty="0" smtClean="0"/>
              <a:t>1. The Open Source community is inspirational, but could be an even more positive force for change.</a:t>
            </a:r>
          </a:p>
          <a:p>
            <a:r>
              <a:rPr lang="en-US" dirty="0" smtClean="0"/>
              <a:t>2. You, me, everybody. We are part of the problem. In a way, it's not our fault. It's unconscious and implicit.</a:t>
            </a:r>
          </a:p>
          <a:p>
            <a:r>
              <a:rPr lang="en-US" dirty="0" smtClean="0"/>
              <a:t>3. We, as in me and you in this room, don't have to accept the status quo. We have the power and ability to make it better. We can start with the small corner of the OSS community we call ours and make it better. Go forth and be awesome. Thank you.</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BTW, I</a:t>
            </a:r>
            <a:r>
              <a:rPr lang="en-US" baseline="0" dirty="0" smtClean="0"/>
              <a:t> have a women coder </a:t>
            </a:r>
            <a:r>
              <a:rPr lang="en-US" baseline="0" dirty="0" err="1" smtClean="0"/>
              <a:t>octocat</a:t>
            </a:r>
            <a:r>
              <a:rPr lang="en-US" baseline="0" dirty="0" smtClean="0"/>
              <a:t> stickers for anyone who wants them. The interesting thing here is that the </a:t>
            </a:r>
            <a:r>
              <a:rPr lang="en-US" baseline="0" dirty="0" err="1" smtClean="0"/>
              <a:t>Octocat’s</a:t>
            </a:r>
            <a:r>
              <a:rPr lang="en-US" baseline="0" dirty="0" smtClean="0"/>
              <a:t> official name is Ms. Mona Lisa </a:t>
            </a:r>
            <a:r>
              <a:rPr lang="en-US" baseline="0" dirty="0" err="1" smtClean="0"/>
              <a:t>Octocat</a:t>
            </a:r>
            <a:r>
              <a:rPr lang="en-US" baseline="0" dirty="0" smtClean="0"/>
              <a:t> so technically all </a:t>
            </a:r>
            <a:r>
              <a:rPr lang="en-US" baseline="0" dirty="0" err="1" smtClean="0"/>
              <a:t>Octocat</a:t>
            </a:r>
            <a:r>
              <a:rPr lang="en-US" baseline="0" dirty="0" smtClean="0"/>
              <a:t> stickers are women. </a:t>
            </a:r>
            <a:r>
              <a:rPr lang="en-US" baseline="0" smtClean="0">
                <a:sym typeface="Wingdings" panose="05000000000000000000" pitchFamily="2" charset="2"/>
              </a:rPr>
              <a:t></a:t>
            </a:r>
            <a:endParaRPr lang="en-US" smtClean="0"/>
          </a:p>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42</a:t>
            </a:fld>
            <a:endParaRPr lang="en-US"/>
          </a:p>
        </p:txBody>
      </p:sp>
    </p:spTree>
    <p:extLst>
      <p:ext uri="{BB962C8B-B14F-4D97-AF65-F5344CB8AC3E}">
        <p14:creationId xmlns:p14="http://schemas.microsoft.com/office/powerpoint/2010/main" val="1100200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43</a:t>
            </a:fld>
            <a:endParaRPr lang="en-US"/>
          </a:p>
        </p:txBody>
      </p:sp>
    </p:spTree>
    <p:extLst>
      <p:ext uri="{BB962C8B-B14F-4D97-AF65-F5344CB8AC3E}">
        <p14:creationId xmlns:p14="http://schemas.microsoft.com/office/powerpoint/2010/main" val="3647926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 being a better community. In many respects, there's a lot to admire about the open source community. There's a real focus on ideas and merit over dogma. Openness and transparency is a core principle. It's these things we wished our governments aspired to.</a:t>
            </a:r>
          </a:p>
        </p:txBody>
      </p:sp>
      <p:sp>
        <p:nvSpPr>
          <p:cNvPr id="4" name="Slide Number Placeholder 3"/>
          <p:cNvSpPr>
            <a:spLocks noGrp="1"/>
          </p:cNvSpPr>
          <p:nvPr>
            <p:ph type="sldNum" sz="quarter" idx="10"/>
          </p:nvPr>
        </p:nvSpPr>
        <p:spPr/>
        <p:txBody>
          <a:bodyPr/>
          <a:lstStyle/>
          <a:p>
            <a:fld id="{5CB940B1-1E35-4592-9BBB-CEE5D39A57F2}" type="slidenum">
              <a:rPr lang="en-US" smtClean="0"/>
              <a:t>6</a:t>
            </a:fld>
            <a:endParaRPr lang="en-US"/>
          </a:p>
        </p:txBody>
      </p:sp>
    </p:spTree>
    <p:extLst>
      <p:ext uri="{BB962C8B-B14F-4D97-AF65-F5344CB8AC3E}">
        <p14:creationId xmlns:p14="http://schemas.microsoft.com/office/powerpoint/2010/main" val="756558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if changes to the legal code were done on GitHub. Here's what that could look like-The French Legal code since Napoleonic times. This is not done by the French </a:t>
            </a:r>
            <a:r>
              <a:rPr lang="en-US" dirty="0" err="1" smtClean="0"/>
              <a:t>govt</a:t>
            </a:r>
            <a:r>
              <a:rPr lang="en-US" dirty="0" smtClean="0"/>
              <a:t>, but individuals. But imagine if every </a:t>
            </a:r>
            <a:r>
              <a:rPr lang="en-US" dirty="0" err="1" smtClean="0"/>
              <a:t>govt</a:t>
            </a:r>
            <a:r>
              <a:rPr lang="en-US" dirty="0" smtClean="0"/>
              <a:t> had this transparency.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Yes, there are many parts of the OSS community that are commendable. However, in practice, we can't be too self congratulatory. We often ignore the very real social problems in the community.</a:t>
            </a:r>
          </a:p>
        </p:txBody>
      </p:sp>
      <p:sp>
        <p:nvSpPr>
          <p:cNvPr id="4" name="Slide Number Placeholder 3"/>
          <p:cNvSpPr>
            <a:spLocks noGrp="1"/>
          </p:cNvSpPr>
          <p:nvPr>
            <p:ph type="sldNum" sz="quarter" idx="10"/>
          </p:nvPr>
        </p:nvSpPr>
        <p:spPr/>
        <p:txBody>
          <a:bodyPr/>
          <a:lstStyle/>
          <a:p>
            <a:fld id="{5CB940B1-1E35-4592-9BBB-CEE5D39A57F2}" type="slidenum">
              <a:rPr lang="en-US" smtClean="0"/>
              <a:t>7</a:t>
            </a:fld>
            <a:endParaRPr lang="en-US"/>
          </a:p>
        </p:txBody>
      </p:sp>
    </p:spTree>
    <p:extLst>
      <p:ext uri="{BB962C8B-B14F-4D97-AF65-F5344CB8AC3E}">
        <p14:creationId xmlns:p14="http://schemas.microsoft.com/office/powerpoint/2010/main" val="278981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According to the FLOSS 2013 survey, 11% of OSS developers are women. Note that women comprise around 26% of computing related job according to the </a:t>
            </a:r>
            <a:r>
              <a:rPr lang="en-US" sz="1200" b="0" i="0" u="none" strike="noStrike" kern="1200" dirty="0" err="1" smtClean="0">
                <a:solidFill>
                  <a:schemeClr val="tx1"/>
                </a:solidFill>
                <a:effectLst/>
                <a:latin typeface="+mn-lt"/>
                <a:ea typeface="+mn-ea"/>
                <a:cs typeface="+mn-cs"/>
              </a:rPr>
              <a:t>Dept</a:t>
            </a:r>
            <a:r>
              <a:rPr lang="en-US" sz="1200" b="0" i="0" u="none" strike="noStrike" kern="1200" dirty="0" smtClean="0">
                <a:solidFill>
                  <a:schemeClr val="tx1"/>
                </a:solidFill>
                <a:effectLst/>
                <a:latin typeface="+mn-lt"/>
                <a:ea typeface="+mn-ea"/>
                <a:cs typeface="+mn-cs"/>
              </a:rPr>
              <a:t> of labor. That is quite a disparity. I found it hard to find reliable data on ethnicity and open source, which I would imagine would have a similar disparity.</a:t>
            </a:r>
            <a:r>
              <a:rPr lang="en-US" sz="1200" b="0" i="0" u="none" strike="noStrike" kern="1200" baseline="0" dirty="0" smtClean="0">
                <a:solidFill>
                  <a:schemeClr val="tx1"/>
                </a:solidFill>
                <a:effectLst/>
                <a:latin typeface="+mn-lt"/>
                <a:ea typeface="+mn-ea"/>
                <a:cs typeface="+mn-cs"/>
              </a:rPr>
              <a:t> Thus</a:t>
            </a:r>
            <a:r>
              <a:rPr lang="en-US" sz="1200" b="0" i="0" u="none" strike="noStrike" kern="1200" dirty="0" smtClean="0">
                <a:solidFill>
                  <a:schemeClr val="tx1"/>
                </a:solidFill>
                <a:effectLst/>
                <a:latin typeface="+mn-lt"/>
                <a:ea typeface="+mn-ea"/>
                <a:cs typeface="+mn-cs"/>
              </a:rPr>
              <a:t> the focus on women.</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Clearly we can only assume that women are not as altruistic as men.</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8</a:t>
            </a:fld>
            <a:endParaRPr lang="en-US"/>
          </a:p>
        </p:txBody>
      </p:sp>
    </p:spTree>
    <p:extLst>
      <p:ext uri="{BB962C8B-B14F-4D97-AF65-F5344CB8AC3E}">
        <p14:creationId xmlns:p14="http://schemas.microsoft.com/office/powerpoint/2010/main" val="3218911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might be easy to dismiss this as women not being capable or interested in OSS. I think that's intellectually lazy to fall upon that hypothesis and ignore all the other possible </a:t>
            </a:r>
            <a:r>
              <a:rPr lang="en-US" dirty="0" err="1" smtClean="0"/>
              <a:t>causes.In</a:t>
            </a:r>
            <a:r>
              <a:rPr lang="en-US" dirty="0" smtClean="0"/>
              <a:t> fact, there was a study that demonstrated this sort of "essentialist" thinking, associating racial differences with ability and personality traits, leads to lack of creativity. Folks who believe this don't think outside the box. They can't imagine alternative solutions.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9</a:t>
            </a:fld>
            <a:endParaRPr lang="en-US"/>
          </a:p>
        </p:txBody>
      </p:sp>
    </p:spTree>
    <p:extLst>
      <p:ext uri="{BB962C8B-B14F-4D97-AF65-F5344CB8AC3E}">
        <p14:creationId xmlns:p14="http://schemas.microsoft.com/office/powerpoint/2010/main" val="160677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them, this is what programmers look like because of inherent traits.</a:t>
            </a:r>
            <a:endParaRPr lang="en-US" dirty="0"/>
          </a:p>
        </p:txBody>
      </p:sp>
      <p:sp>
        <p:nvSpPr>
          <p:cNvPr id="4" name="Slide Number Placeholder 3"/>
          <p:cNvSpPr>
            <a:spLocks noGrp="1"/>
          </p:cNvSpPr>
          <p:nvPr>
            <p:ph type="sldNum" sz="quarter" idx="10"/>
          </p:nvPr>
        </p:nvSpPr>
        <p:spPr/>
        <p:txBody>
          <a:bodyPr/>
          <a:lstStyle/>
          <a:p>
            <a:fld id="{5CB940B1-1E35-4592-9BBB-CEE5D39A57F2}" type="slidenum">
              <a:rPr lang="en-US" smtClean="0"/>
              <a:t>10</a:t>
            </a:fld>
            <a:endParaRPr lang="en-US"/>
          </a:p>
        </p:txBody>
      </p:sp>
    </p:spTree>
    <p:extLst>
      <p:ext uri="{BB962C8B-B14F-4D97-AF65-F5344CB8AC3E}">
        <p14:creationId xmlns:p14="http://schemas.microsoft.com/office/powerpoint/2010/main" val="2893084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AE60A5-BCC8-494B-9D92-EF9CB741BE7D}"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64595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E60A5-BCC8-494B-9D92-EF9CB741BE7D}"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47277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E60A5-BCC8-494B-9D92-EF9CB741BE7D}"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408260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E60A5-BCC8-494B-9D92-EF9CB741BE7D}"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3455700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AE60A5-BCC8-494B-9D92-EF9CB741BE7D}" type="datetimeFigureOut">
              <a:rPr lang="en-US" smtClean="0"/>
              <a:t>4/20/2015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3070590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AE60A5-BCC8-494B-9D92-EF9CB741BE7D}" type="datetimeFigureOut">
              <a:rPr lang="en-US" smtClean="0"/>
              <a:t>4/20/2015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1578168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AE60A5-BCC8-494B-9D92-EF9CB741BE7D}" type="datetimeFigureOut">
              <a:rPr lang="en-US" smtClean="0"/>
              <a:t>4/20/2015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188769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AE60A5-BCC8-494B-9D92-EF9CB741BE7D}" type="datetimeFigureOut">
              <a:rPr lang="en-US" smtClean="0"/>
              <a:t>4/20/2015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194424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E60A5-BCC8-494B-9D92-EF9CB741BE7D}" type="datetimeFigureOut">
              <a:rPr lang="en-US" smtClean="0"/>
              <a:t>4/20/2015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181004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AE60A5-BCC8-494B-9D92-EF9CB741BE7D}" type="datetimeFigureOut">
              <a:rPr lang="en-US" smtClean="0"/>
              <a:t>4/20/2015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101495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AE60A5-BCC8-494B-9D92-EF9CB741BE7D}" type="datetimeFigureOut">
              <a:rPr lang="en-US" smtClean="0"/>
              <a:t>4/20/2015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AA97E-2167-44FC-825B-D1B9F2126AFE}" type="slidenum">
              <a:rPr lang="en-US" smtClean="0"/>
              <a:t>‹#›</a:t>
            </a:fld>
            <a:endParaRPr lang="en-US"/>
          </a:p>
        </p:txBody>
      </p:sp>
    </p:spTree>
    <p:extLst>
      <p:ext uri="{BB962C8B-B14F-4D97-AF65-F5344CB8AC3E}">
        <p14:creationId xmlns:p14="http://schemas.microsoft.com/office/powerpoint/2010/main" val="236107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E60A5-BCC8-494B-9D92-EF9CB741BE7D}" type="datetimeFigureOut">
              <a:rPr lang="en-US" smtClean="0"/>
              <a:t>4/20/2015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AA97E-2167-44FC-825B-D1B9F2126AFE}" type="slidenum">
              <a:rPr lang="en-US" smtClean="0"/>
              <a:t>‹#›</a:t>
            </a:fld>
            <a:endParaRPr lang="en-US"/>
          </a:p>
        </p:txBody>
      </p:sp>
    </p:spTree>
    <p:extLst>
      <p:ext uri="{BB962C8B-B14F-4D97-AF65-F5344CB8AC3E}">
        <p14:creationId xmlns:p14="http://schemas.microsoft.com/office/powerpoint/2010/main" val="42369572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creativecommons.org/licenses/by/2.0/" TargetMode="External"/><Relationship Id="rId5" Type="http://schemas.openxmlformats.org/officeDocument/2006/relationships/hyperlink" Target="http://www.flickr.com/photos/nzdefenceforce/" TargetMode="External"/><Relationship Id="rId4" Type="http://schemas.openxmlformats.org/officeDocument/2006/relationships/hyperlink" Target="http://www.flickr.com/photos/nzdefenceforce/744544702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4173" y="1948068"/>
            <a:ext cx="2456598" cy="2862322"/>
          </a:xfrm>
          <a:prstGeom prst="rect">
            <a:avLst/>
          </a:prstGeom>
          <a:noFill/>
        </p:spPr>
        <p:txBody>
          <a:bodyPr wrap="square" rtlCol="0" anchor="ctr" anchorCtr="0">
            <a:spAutoFit/>
          </a:bodyPr>
          <a:lstStyle/>
          <a:p>
            <a:r>
              <a:rPr lang="en-US" sz="18000" dirty="0" smtClean="0">
                <a:solidFill>
                  <a:srgbClr val="5F5A55"/>
                </a:solidFill>
                <a:latin typeface="octicons" panose="02000503000000000000" pitchFamily="2" charset="0"/>
              </a:rPr>
              <a:t>a</a:t>
            </a:r>
            <a:endParaRPr lang="en-US" sz="18000" dirty="0">
              <a:solidFill>
                <a:srgbClr val="5F5A55"/>
              </a:solidFill>
              <a:latin typeface="octicons" panose="02000503000000000000" pitchFamily="2" charset="0"/>
            </a:endParaRPr>
          </a:p>
        </p:txBody>
      </p:sp>
    </p:spTree>
    <p:extLst>
      <p:ext uri="{BB962C8B-B14F-4D97-AF65-F5344CB8AC3E}">
        <p14:creationId xmlns:p14="http://schemas.microsoft.com/office/powerpoint/2010/main" val="2195834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pandodaily.files.wordpress.com/2014/04/silicon-valley-hbo.jpg?w=900&amp;h=6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93" y="0"/>
            <a:ext cx="9143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7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wikimedia.org/wikipedia/commons/1/1a/Ada_Lovelace_portrait_circa_18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5514449" cy="6861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87046" y="2045764"/>
            <a:ext cx="6470318" cy="2292935"/>
          </a:xfrm>
          <a:prstGeom prst="rect">
            <a:avLst/>
          </a:prstGeom>
          <a:noFill/>
        </p:spPr>
        <p:txBody>
          <a:bodyPr wrap="square" rtlCol="0">
            <a:spAutoFit/>
          </a:bodyPr>
          <a:lstStyle/>
          <a:p>
            <a:r>
              <a:rPr lang="en-US" sz="3400" dirty="0" smtClean="0">
                <a:latin typeface="Apex New Heavy" panose="02010600040501010103" pitchFamily="50" charset="0"/>
                <a:ea typeface="Apex New Heavy" panose="02010600040501010103" pitchFamily="50" charset="0"/>
              </a:rPr>
              <a:t>ORIGINAL HIPSTER PROGRAMER</a:t>
            </a:r>
          </a:p>
          <a:p>
            <a:r>
              <a:rPr lang="en-US" sz="5600" dirty="0" smtClean="0">
                <a:solidFill>
                  <a:schemeClr val="tx1">
                    <a:lumMod val="65000"/>
                  </a:schemeClr>
                </a:solidFill>
                <a:latin typeface="Apex New Heavy" panose="02010600040501010103" pitchFamily="50" charset="0"/>
                <a:ea typeface="Apex New Heavy" panose="02010600040501010103" pitchFamily="50" charset="0"/>
              </a:rPr>
              <a:t>Coding before there </a:t>
            </a:r>
            <a:r>
              <a:rPr lang="en-US" sz="5300" dirty="0" smtClean="0">
                <a:solidFill>
                  <a:schemeClr val="tx1">
                    <a:lumMod val="65000"/>
                  </a:schemeClr>
                </a:solidFill>
                <a:latin typeface="Apex New Heavy" panose="02010600040501010103" pitchFamily="50" charset="0"/>
                <a:ea typeface="Apex New Heavy" panose="02010600040501010103" pitchFamily="50" charset="0"/>
              </a:rPr>
              <a:t>were even computers</a:t>
            </a:r>
            <a:endParaRPr lang="en-US" sz="5300" dirty="0">
              <a:solidFill>
                <a:schemeClr val="tx1">
                  <a:lumMod val="65000"/>
                </a:schemeClr>
              </a:solidFill>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1855515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omputerhistory.org/timeline/images/1952_hopper-grace_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49739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666898" y="1378724"/>
            <a:ext cx="6514142" cy="4003014"/>
          </a:xfrm>
          <a:prstGeom prst="rect">
            <a:avLst/>
          </a:prstGeom>
          <a:solidFill>
            <a:srgbClr val="41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183010" y="722486"/>
            <a:ext cx="600566" cy="2369880"/>
          </a:xfrm>
          <a:prstGeom prst="rect">
            <a:avLst/>
          </a:prstGeom>
          <a:noFill/>
        </p:spPr>
        <p:txBody>
          <a:bodyPr wrap="square" rtlCol="0">
            <a:spAutoFit/>
          </a:bodyPr>
          <a:lstStyle/>
          <a:p>
            <a:r>
              <a:rPr lang="en-US" sz="14800" dirty="0" smtClean="0">
                <a:solidFill>
                  <a:srgbClr val="6D6D6D"/>
                </a:solidFill>
                <a:latin typeface="Apex New Medium" panose="02010600040501010103" pitchFamily="50" charset="0"/>
                <a:ea typeface="Apex New Medium" panose="02010600040501010103" pitchFamily="50" charset="0"/>
              </a:rPr>
              <a:t>“</a:t>
            </a:r>
            <a:endParaRPr lang="en-US" sz="14800" dirty="0">
              <a:solidFill>
                <a:srgbClr val="6D6D6D"/>
              </a:solidFill>
              <a:latin typeface="Apex New Medium" panose="02010600040501010103" pitchFamily="50" charset="0"/>
              <a:ea typeface="Apex New Medium" panose="02010600040501010103" pitchFamily="50" charset="0"/>
            </a:endParaRPr>
          </a:p>
        </p:txBody>
      </p:sp>
      <p:sp>
        <p:nvSpPr>
          <p:cNvPr id="12" name="TextBox 11"/>
          <p:cNvSpPr txBox="1"/>
          <p:nvPr/>
        </p:nvSpPr>
        <p:spPr>
          <a:xfrm>
            <a:off x="6446865" y="2115373"/>
            <a:ext cx="5513003" cy="2246769"/>
          </a:xfrm>
          <a:prstGeom prst="rect">
            <a:avLst/>
          </a:prstGeom>
          <a:noFill/>
        </p:spPr>
        <p:txBody>
          <a:bodyPr wrap="square" rtlCol="0">
            <a:spAutoFit/>
          </a:bodyPr>
          <a:lstStyle/>
          <a:p>
            <a:r>
              <a:rPr lang="en-US" sz="2800" dirty="0" smtClean="0">
                <a:latin typeface="Apex Serif Bold Italic" panose="02010600040501010103" pitchFamily="50" charset="0"/>
                <a:ea typeface="Apex Serif Bold Italic" panose="02010600040501010103" pitchFamily="50" charset="0"/>
              </a:rPr>
              <a:t>THE MOST IMPORTANT THING I'VE ACCOMPLISHED, OTHER THAN BUILDING THE COMPILER, IS TRAINING YOUNG PEOPLE.</a:t>
            </a:r>
            <a:endParaRPr lang="en-US" sz="2800" dirty="0">
              <a:latin typeface="Apex Serif Bold Italic" panose="02010600040501010103" pitchFamily="50" charset="0"/>
              <a:ea typeface="Apex Serif Bold Italic" panose="02010600040501010103" pitchFamily="50" charset="0"/>
            </a:endParaRPr>
          </a:p>
        </p:txBody>
      </p:sp>
      <p:sp>
        <p:nvSpPr>
          <p:cNvPr id="13" name="TextBox 12"/>
          <p:cNvSpPr txBox="1"/>
          <p:nvPr/>
        </p:nvSpPr>
        <p:spPr>
          <a:xfrm>
            <a:off x="6446865" y="4362142"/>
            <a:ext cx="2230851" cy="369332"/>
          </a:xfrm>
          <a:prstGeom prst="rect">
            <a:avLst/>
          </a:prstGeom>
          <a:noFill/>
        </p:spPr>
        <p:txBody>
          <a:bodyPr wrap="square" rtlCol="0">
            <a:spAutoFit/>
          </a:bodyPr>
          <a:lstStyle/>
          <a:p>
            <a:r>
              <a:rPr lang="en-US" dirty="0" smtClean="0">
                <a:solidFill>
                  <a:schemeClr val="tx1">
                    <a:lumMod val="50000"/>
                  </a:schemeClr>
                </a:solidFill>
                <a:latin typeface="Apex New Medium" panose="02010600040501010103" pitchFamily="50" charset="0"/>
                <a:ea typeface="Apex New Medium" panose="02010600040501010103" pitchFamily="50" charset="0"/>
              </a:rPr>
              <a:t>- GRACE HOPPER</a:t>
            </a:r>
            <a:endParaRPr lang="en-US" dirty="0">
              <a:solidFill>
                <a:schemeClr val="tx1">
                  <a:lumMod val="50000"/>
                </a:schemeClr>
              </a:solidFill>
              <a:latin typeface="Apex New Medium" panose="02010600040501010103" pitchFamily="50" charset="0"/>
              <a:ea typeface="Apex New Medium" panose="02010600040501010103" pitchFamily="50" charset="0"/>
            </a:endParaRPr>
          </a:p>
        </p:txBody>
      </p:sp>
    </p:spTree>
    <p:extLst>
      <p:ext uri="{BB962C8B-B14F-4D97-AF65-F5344CB8AC3E}">
        <p14:creationId xmlns:p14="http://schemas.microsoft.com/office/powerpoint/2010/main" val="1784852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2/2e/Margaret_Hamilt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0850" y="0"/>
            <a:ext cx="5391150" cy="6848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7721" y="2376742"/>
            <a:ext cx="6470318" cy="1354217"/>
          </a:xfrm>
          <a:prstGeom prst="rect">
            <a:avLst/>
          </a:prstGeom>
          <a:noFill/>
        </p:spPr>
        <p:txBody>
          <a:bodyPr wrap="square" rtlCol="0">
            <a:spAutoFit/>
          </a:bodyPr>
          <a:lstStyle/>
          <a:p>
            <a:r>
              <a:rPr lang="en-US" sz="5600" dirty="0" smtClean="0">
                <a:latin typeface="Apex New Heavy" panose="02010600040501010103" pitchFamily="50" charset="0"/>
                <a:ea typeface="Apex New Heavy" panose="02010600040501010103" pitchFamily="50" charset="0"/>
              </a:rPr>
              <a:t>OG PULL REQUEST</a:t>
            </a:r>
          </a:p>
          <a:p>
            <a:r>
              <a:rPr lang="en-US" sz="2600" dirty="0" smtClean="0">
                <a:solidFill>
                  <a:schemeClr val="bg1">
                    <a:lumMod val="40000"/>
                    <a:lumOff val="60000"/>
                  </a:schemeClr>
                </a:solidFill>
                <a:latin typeface="Apex New Heavy" panose="02010600040501010103" pitchFamily="50" charset="0"/>
                <a:ea typeface="Apex New Heavy" panose="02010600040501010103" pitchFamily="50" charset="0"/>
              </a:rPr>
              <a:t>Real developers send people to the moon</a:t>
            </a:r>
            <a:endParaRPr lang="en-US" sz="2600" dirty="0">
              <a:solidFill>
                <a:schemeClr val="bg1">
                  <a:lumMod val="40000"/>
                  <a:lumOff val="60000"/>
                </a:schemeClr>
              </a:solidFill>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400792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aacked.com/images/haacked_com/Windows-Live-Writer/What-are-Brogrammers-Afraid-Of_C1D4/ibm-60s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40" y="1428872"/>
            <a:ext cx="7820241" cy="52525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 y="216963"/>
            <a:ext cx="12192000" cy="954107"/>
          </a:xfrm>
          <a:prstGeom prst="rect">
            <a:avLst/>
          </a:prstGeom>
          <a:noFill/>
        </p:spPr>
        <p:txBody>
          <a:bodyPr wrap="square" rtlCol="0">
            <a:spAutoFit/>
          </a:bodyPr>
          <a:lstStyle/>
          <a:p>
            <a:pPr algn="ctr"/>
            <a:r>
              <a:rPr lang="en-US" sz="5600" dirty="0" smtClean="0">
                <a:latin typeface="Apex New Heavy" panose="02010600040501010103" pitchFamily="50" charset="0"/>
                <a:ea typeface="Apex New Heavy" panose="02010600040501010103" pitchFamily="50" charset="0"/>
              </a:rPr>
              <a:t>Programming is women’s work</a:t>
            </a:r>
          </a:p>
        </p:txBody>
      </p:sp>
    </p:spTree>
    <p:extLst>
      <p:ext uri="{BB962C8B-B14F-4D97-AF65-F5344CB8AC3E}">
        <p14:creationId xmlns:p14="http://schemas.microsoft.com/office/powerpoint/2010/main" val="3239097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014" y="1776400"/>
            <a:ext cx="6257971" cy="3305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2727" y="1585580"/>
            <a:ext cx="6272258" cy="3700490"/>
          </a:xfrm>
          <a:prstGeom prst="rect">
            <a:avLst/>
          </a:prstGeom>
        </p:spPr>
      </p:pic>
      <p:sp>
        <p:nvSpPr>
          <p:cNvPr id="7" name="TextBox 6"/>
          <p:cNvSpPr txBox="1"/>
          <p:nvPr/>
        </p:nvSpPr>
        <p:spPr>
          <a:xfrm>
            <a:off x="2650126" y="279884"/>
            <a:ext cx="6877460" cy="1077218"/>
          </a:xfrm>
          <a:prstGeom prst="rect">
            <a:avLst/>
          </a:prstGeom>
          <a:noFill/>
        </p:spPr>
        <p:txBody>
          <a:bodyPr wrap="none" rtlCol="0">
            <a:spAutoFit/>
          </a:bodyPr>
          <a:lstStyle/>
          <a:p>
            <a:r>
              <a:rPr lang="en-US" sz="6400" dirty="0" smtClean="0">
                <a:latin typeface="Apex New Light" panose="02010600040501010103" pitchFamily="50" charset="0"/>
                <a:ea typeface="Apex New Light" panose="02010600040501010103" pitchFamily="50" charset="0"/>
              </a:rPr>
              <a:t>Three Years Later…</a:t>
            </a:r>
            <a:endParaRPr lang="en-US" sz="64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343369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14" y="1857155"/>
            <a:ext cx="6158772" cy="3143689"/>
          </a:xfrm>
          <a:prstGeom prst="rect">
            <a:avLst/>
          </a:prstGeom>
        </p:spPr>
      </p:pic>
    </p:spTree>
    <p:extLst>
      <p:ext uri="{BB962C8B-B14F-4D97-AF65-F5344CB8AC3E}">
        <p14:creationId xmlns:p14="http://schemas.microsoft.com/office/powerpoint/2010/main" val="2349493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12258" y="1743062"/>
            <a:ext cx="6167483" cy="3371875"/>
          </a:xfrm>
          <a:prstGeom prst="rect">
            <a:avLst/>
          </a:prstGeom>
        </p:spPr>
      </p:pic>
    </p:spTree>
    <p:extLst>
      <p:ext uri="{BB962C8B-B14F-4D97-AF65-F5344CB8AC3E}">
        <p14:creationId xmlns:p14="http://schemas.microsoft.com/office/powerpoint/2010/main" val="625714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28927" y="2183597"/>
            <a:ext cx="6134145" cy="2490806"/>
          </a:xfrm>
          <a:prstGeom prst="rect">
            <a:avLst/>
          </a:prstGeom>
        </p:spPr>
      </p:pic>
    </p:spTree>
    <p:extLst>
      <p:ext uri="{BB962C8B-B14F-4D97-AF65-F5344CB8AC3E}">
        <p14:creationId xmlns:p14="http://schemas.microsoft.com/office/powerpoint/2010/main" val="3697997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14640" y="1807357"/>
            <a:ext cx="6162720" cy="3243286"/>
          </a:xfrm>
          <a:prstGeom prst="rect">
            <a:avLst/>
          </a:prstGeom>
        </p:spPr>
      </p:pic>
    </p:spTree>
    <p:extLst>
      <p:ext uri="{BB962C8B-B14F-4D97-AF65-F5344CB8AC3E}">
        <p14:creationId xmlns:p14="http://schemas.microsoft.com/office/powerpoint/2010/main" val="50465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04173" y="1948068"/>
            <a:ext cx="2456598" cy="2862322"/>
          </a:xfrm>
          <a:prstGeom prst="rect">
            <a:avLst/>
          </a:prstGeom>
          <a:noFill/>
        </p:spPr>
        <p:txBody>
          <a:bodyPr wrap="square" rtlCol="0" anchor="ctr" anchorCtr="0">
            <a:spAutoFit/>
          </a:bodyPr>
          <a:lstStyle/>
          <a:p>
            <a:r>
              <a:rPr lang="en-US" sz="18000" dirty="0" smtClean="0">
                <a:solidFill>
                  <a:srgbClr val="5F5A55"/>
                </a:solidFill>
                <a:latin typeface="octicons" panose="02000503000000000000" pitchFamily="2" charset="0"/>
              </a:rPr>
              <a:t>a</a:t>
            </a:r>
            <a:endParaRPr lang="en-US" sz="18000" dirty="0">
              <a:solidFill>
                <a:srgbClr val="5F5A55"/>
              </a:solidFill>
              <a:latin typeface="octicons" panose="02000503000000000000" pitchFamily="2" charset="0"/>
            </a:endParaRPr>
          </a:p>
        </p:txBody>
      </p:sp>
      <p:sp>
        <p:nvSpPr>
          <p:cNvPr id="2" name="TextBox 1"/>
          <p:cNvSpPr txBox="1"/>
          <p:nvPr/>
        </p:nvSpPr>
        <p:spPr>
          <a:xfrm>
            <a:off x="3726712" y="2833577"/>
            <a:ext cx="6647974" cy="1200329"/>
          </a:xfrm>
          <a:prstGeom prst="rect">
            <a:avLst/>
          </a:prstGeom>
          <a:noFill/>
        </p:spPr>
        <p:txBody>
          <a:bodyPr wrap="none" rtlCol="0">
            <a:spAutoFit/>
          </a:bodyPr>
          <a:lstStyle/>
          <a:p>
            <a:r>
              <a:rPr lang="en-US" sz="7200" dirty="0" smtClean="0">
                <a:latin typeface="Apex New Light" panose="02010600040501010103" pitchFamily="50" charset="0"/>
                <a:ea typeface="Apex New Light" panose="02010600040501010103" pitchFamily="50" charset="0"/>
              </a:rPr>
              <a:t>Social Coding		</a:t>
            </a:r>
            <a:endParaRPr lang="en-US" sz="7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105533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2.59259E-6 L -0.3263 -0.00115 " pathEditMode="relative" rAng="0" ptsTypes="AA">
                                      <p:cBhvr>
                                        <p:cTn id="6" dur="500" fill="hold"/>
                                        <p:tgtEl>
                                          <p:spTgt spid="4"/>
                                        </p:tgtEl>
                                        <p:attrNameLst>
                                          <p:attrName>ppt_x</p:attrName>
                                          <p:attrName>ppt_y</p:attrName>
                                        </p:attrNameLst>
                                      </p:cBhvr>
                                      <p:rCtr x="-16315" y="-69"/>
                                    </p:animMotion>
                                  </p:childTnLst>
                                </p:cTn>
                              </p:par>
                              <p:par>
                                <p:cTn id="7" presetID="2"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1+#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12" y="0"/>
            <a:ext cx="12192000" cy="6884894"/>
          </a:xfrm>
          <a:prstGeom prst="rect">
            <a:avLst/>
          </a:prstGeom>
        </p:spPr>
      </p:pic>
    </p:spTree>
    <p:extLst>
      <p:ext uri="{BB962C8B-B14F-4D97-AF65-F5344CB8AC3E}">
        <p14:creationId xmlns:p14="http://schemas.microsoft.com/office/powerpoint/2010/main" val="20295913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68869" y="1360557"/>
            <a:ext cx="8923130" cy="4003014"/>
          </a:xfrm>
          <a:prstGeom prst="rect">
            <a:avLst/>
          </a:prstGeom>
          <a:solidFill>
            <a:srgbClr val="41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784980" y="704319"/>
            <a:ext cx="822661" cy="2369880"/>
          </a:xfrm>
          <a:prstGeom prst="rect">
            <a:avLst/>
          </a:prstGeom>
          <a:noFill/>
        </p:spPr>
        <p:txBody>
          <a:bodyPr wrap="none" rtlCol="0">
            <a:spAutoFit/>
          </a:bodyPr>
          <a:lstStyle/>
          <a:p>
            <a:r>
              <a:rPr lang="en-US" sz="14800" dirty="0" smtClean="0">
                <a:solidFill>
                  <a:srgbClr val="6D6D6D"/>
                </a:solidFill>
                <a:latin typeface="Apex New Medium" panose="02010600040501010103" pitchFamily="50" charset="0"/>
                <a:ea typeface="Apex New Medium" panose="02010600040501010103" pitchFamily="50" charset="0"/>
              </a:rPr>
              <a:t>“</a:t>
            </a:r>
            <a:endParaRPr lang="en-US" sz="14800" dirty="0">
              <a:solidFill>
                <a:srgbClr val="6D6D6D"/>
              </a:solidFill>
              <a:latin typeface="Apex New Medium" panose="02010600040501010103" pitchFamily="50" charset="0"/>
              <a:ea typeface="Apex New Medium" panose="02010600040501010103" pitchFamily="50" charset="0"/>
            </a:endParaRPr>
          </a:p>
        </p:txBody>
      </p:sp>
      <p:sp>
        <p:nvSpPr>
          <p:cNvPr id="5" name="TextBox 4"/>
          <p:cNvSpPr txBox="1"/>
          <p:nvPr/>
        </p:nvSpPr>
        <p:spPr>
          <a:xfrm rot="10800000">
            <a:off x="10923509" y="3605284"/>
            <a:ext cx="822661" cy="2369880"/>
          </a:xfrm>
          <a:prstGeom prst="rect">
            <a:avLst/>
          </a:prstGeom>
          <a:noFill/>
        </p:spPr>
        <p:txBody>
          <a:bodyPr wrap="none" rtlCol="0">
            <a:spAutoFit/>
          </a:bodyPr>
          <a:lstStyle/>
          <a:p>
            <a:r>
              <a:rPr lang="en-US" sz="14800" dirty="0" smtClean="0">
                <a:solidFill>
                  <a:srgbClr val="64645F"/>
                </a:solidFill>
                <a:latin typeface="Apex New Medium" panose="02010600040501010103" pitchFamily="50" charset="0"/>
                <a:ea typeface="Apex New Medium" panose="02010600040501010103" pitchFamily="50" charset="0"/>
              </a:rPr>
              <a:t>“</a:t>
            </a:r>
            <a:endParaRPr lang="en-US" sz="14800" dirty="0">
              <a:solidFill>
                <a:srgbClr val="64645F"/>
              </a:solidFill>
              <a:latin typeface="Apex New Medium" panose="02010600040501010103" pitchFamily="50" charset="0"/>
              <a:ea typeface="Apex New Medium" panose="02010600040501010103" pitchFamily="50" charset="0"/>
            </a:endParaRPr>
          </a:p>
        </p:txBody>
      </p:sp>
      <p:sp>
        <p:nvSpPr>
          <p:cNvPr id="6" name="TextBox 5"/>
          <p:cNvSpPr txBox="1"/>
          <p:nvPr/>
        </p:nvSpPr>
        <p:spPr>
          <a:xfrm>
            <a:off x="4048836" y="1766227"/>
            <a:ext cx="7551761" cy="3108543"/>
          </a:xfrm>
          <a:prstGeom prst="rect">
            <a:avLst/>
          </a:prstGeom>
          <a:noFill/>
        </p:spPr>
        <p:txBody>
          <a:bodyPr wrap="square" rtlCol="0">
            <a:spAutoFit/>
          </a:bodyPr>
          <a:lstStyle/>
          <a:p>
            <a:r>
              <a:rPr lang="en-US" sz="2800" dirty="0" smtClean="0">
                <a:latin typeface="Apex Serif Bold Italic" panose="02010600040501010103" pitchFamily="50" charset="0"/>
                <a:ea typeface="Apex Serif Bold Italic" panose="02010600040501010103" pitchFamily="50" charset="0"/>
              </a:rPr>
              <a:t>MARGINALIZED PEOPLE IN TECH — WOMEN, PEOPLE OF COLOR, PEOPLE WITH DISABILITIES, LGBTQ PEOPLE, AND OTHERS — HAVE LESS FREE TIME FOR A FEW MAJOR REASONS: DEPENDENT CARE, DOMESTIC WORK AND ERRANDS, AND PAY INEQUITY.</a:t>
            </a:r>
            <a:endParaRPr lang="en-US" sz="2800" dirty="0">
              <a:latin typeface="Apex Serif Bold Italic" panose="02010600040501010103" pitchFamily="50" charset="0"/>
              <a:ea typeface="Apex Serif Bold Italic" panose="02010600040501010103" pitchFamily="50" charset="0"/>
            </a:endParaRPr>
          </a:p>
        </p:txBody>
      </p:sp>
      <p:sp>
        <p:nvSpPr>
          <p:cNvPr id="7" name="TextBox 6"/>
          <p:cNvSpPr txBox="1"/>
          <p:nvPr/>
        </p:nvSpPr>
        <p:spPr>
          <a:xfrm>
            <a:off x="4048836" y="4874770"/>
            <a:ext cx="1781834" cy="369332"/>
          </a:xfrm>
          <a:prstGeom prst="rect">
            <a:avLst/>
          </a:prstGeom>
          <a:noFill/>
        </p:spPr>
        <p:txBody>
          <a:bodyPr wrap="none" rtlCol="0">
            <a:spAutoFit/>
          </a:bodyPr>
          <a:lstStyle/>
          <a:p>
            <a:r>
              <a:rPr lang="en-US" dirty="0" smtClean="0">
                <a:solidFill>
                  <a:schemeClr val="tx1">
                    <a:lumMod val="50000"/>
                  </a:schemeClr>
                </a:solidFill>
                <a:latin typeface="Apex New Medium" panose="02010600040501010103" pitchFamily="50" charset="0"/>
                <a:ea typeface="Apex New Medium" panose="02010600040501010103" pitchFamily="50" charset="0"/>
              </a:rPr>
              <a:t>- ASHE DRYDEN</a:t>
            </a:r>
            <a:endParaRPr lang="en-US" dirty="0">
              <a:solidFill>
                <a:schemeClr val="tx1">
                  <a:lumMod val="50000"/>
                </a:schemeClr>
              </a:solidFill>
              <a:latin typeface="Apex New Medium" panose="02010600040501010103" pitchFamily="50" charset="0"/>
              <a:ea typeface="Apex New Medium" panose="02010600040501010103" pitchFamily="50" charset="0"/>
            </a:endParaRPr>
          </a:p>
        </p:txBody>
      </p:sp>
    </p:spTree>
    <p:extLst>
      <p:ext uri="{BB962C8B-B14F-4D97-AF65-F5344CB8AC3E}">
        <p14:creationId xmlns:p14="http://schemas.microsoft.com/office/powerpoint/2010/main" val="2108697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0756" y="2737589"/>
            <a:ext cx="7897034" cy="1200329"/>
          </a:xfrm>
          <a:prstGeom prst="rect">
            <a:avLst/>
          </a:prstGeom>
          <a:noFill/>
        </p:spPr>
        <p:txBody>
          <a:bodyPr wrap="none" rtlCol="0">
            <a:spAutoFit/>
          </a:bodyPr>
          <a:lstStyle/>
          <a:p>
            <a:r>
              <a:rPr lang="en-US" sz="7200" dirty="0" smtClean="0">
                <a:latin typeface="Apex New Heavy" panose="02010600040501010103" pitchFamily="50" charset="0"/>
                <a:ea typeface="Apex New Heavy" panose="02010600040501010103" pitchFamily="50" charset="0"/>
              </a:rPr>
              <a:t>WHY DO WE CARE?</a:t>
            </a:r>
            <a:endParaRPr lang="en-US" sz="7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20315519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68869" y="1360557"/>
            <a:ext cx="8923130" cy="4003014"/>
          </a:xfrm>
          <a:prstGeom prst="rect">
            <a:avLst/>
          </a:prstGeom>
          <a:solidFill>
            <a:srgbClr val="41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784980" y="704319"/>
            <a:ext cx="822661" cy="2369880"/>
          </a:xfrm>
          <a:prstGeom prst="rect">
            <a:avLst/>
          </a:prstGeom>
          <a:noFill/>
        </p:spPr>
        <p:txBody>
          <a:bodyPr wrap="none" rtlCol="0">
            <a:spAutoFit/>
          </a:bodyPr>
          <a:lstStyle/>
          <a:p>
            <a:r>
              <a:rPr lang="en-US" sz="14800" dirty="0" smtClean="0">
                <a:solidFill>
                  <a:srgbClr val="6D6D6D"/>
                </a:solidFill>
                <a:latin typeface="Apex New Medium" panose="02010600040501010103" pitchFamily="50" charset="0"/>
                <a:ea typeface="Apex New Medium" panose="02010600040501010103" pitchFamily="50" charset="0"/>
              </a:rPr>
              <a:t>“</a:t>
            </a:r>
            <a:endParaRPr lang="en-US" sz="14800" dirty="0">
              <a:solidFill>
                <a:srgbClr val="6D6D6D"/>
              </a:solidFill>
              <a:latin typeface="Apex New Medium" panose="02010600040501010103" pitchFamily="50" charset="0"/>
              <a:ea typeface="Apex New Medium" panose="02010600040501010103" pitchFamily="50" charset="0"/>
            </a:endParaRPr>
          </a:p>
        </p:txBody>
      </p:sp>
      <p:sp>
        <p:nvSpPr>
          <p:cNvPr id="5" name="TextBox 4"/>
          <p:cNvSpPr txBox="1"/>
          <p:nvPr/>
        </p:nvSpPr>
        <p:spPr>
          <a:xfrm rot="10800000">
            <a:off x="10923509" y="3605284"/>
            <a:ext cx="822661" cy="2369880"/>
          </a:xfrm>
          <a:prstGeom prst="rect">
            <a:avLst/>
          </a:prstGeom>
          <a:noFill/>
        </p:spPr>
        <p:txBody>
          <a:bodyPr wrap="none" rtlCol="0">
            <a:spAutoFit/>
          </a:bodyPr>
          <a:lstStyle/>
          <a:p>
            <a:r>
              <a:rPr lang="en-US" sz="14800" dirty="0" smtClean="0">
                <a:solidFill>
                  <a:srgbClr val="64645F"/>
                </a:solidFill>
                <a:latin typeface="Apex New Medium" panose="02010600040501010103" pitchFamily="50" charset="0"/>
                <a:ea typeface="Apex New Medium" panose="02010600040501010103" pitchFamily="50" charset="0"/>
              </a:rPr>
              <a:t>“</a:t>
            </a:r>
            <a:endParaRPr lang="en-US" sz="14800" dirty="0">
              <a:solidFill>
                <a:srgbClr val="64645F"/>
              </a:solidFill>
              <a:latin typeface="Apex New Medium" panose="02010600040501010103" pitchFamily="50" charset="0"/>
              <a:ea typeface="Apex New Medium" panose="02010600040501010103" pitchFamily="50" charset="0"/>
            </a:endParaRPr>
          </a:p>
        </p:txBody>
      </p:sp>
      <p:sp>
        <p:nvSpPr>
          <p:cNvPr id="6" name="TextBox 5"/>
          <p:cNvSpPr txBox="1"/>
          <p:nvPr/>
        </p:nvSpPr>
        <p:spPr>
          <a:xfrm>
            <a:off x="4048836" y="2097206"/>
            <a:ext cx="7551761" cy="2246769"/>
          </a:xfrm>
          <a:prstGeom prst="rect">
            <a:avLst/>
          </a:prstGeom>
          <a:noFill/>
        </p:spPr>
        <p:txBody>
          <a:bodyPr wrap="square" rtlCol="0">
            <a:spAutoFit/>
          </a:bodyPr>
          <a:lstStyle/>
          <a:p>
            <a:r>
              <a:rPr lang="en-US" sz="2800" dirty="0" smtClean="0">
                <a:latin typeface="Apex Serif Bold Italic" panose="02010600040501010103" pitchFamily="50" charset="0"/>
                <a:ea typeface="Apex Serif Bold Italic" panose="02010600040501010103" pitchFamily="50" charset="0"/>
              </a:rPr>
              <a:t>BEING IN TECH AND NOT CARING ABOUT TECH CULTURE IS A LUXURY, ONLY AFFORDABLE TO THOSE WITH ENOUGH PRIVILEGE TO IGNORE IT &amp; TOO LITTLE EMPATHY TO CARE.</a:t>
            </a:r>
            <a:endParaRPr lang="en-US" sz="2800" dirty="0">
              <a:latin typeface="Apex Serif Bold Italic" panose="02010600040501010103" pitchFamily="50" charset="0"/>
              <a:ea typeface="Apex Serif Bold Italic" panose="02010600040501010103" pitchFamily="50" charset="0"/>
            </a:endParaRPr>
          </a:p>
        </p:txBody>
      </p:sp>
      <p:sp>
        <p:nvSpPr>
          <p:cNvPr id="7" name="TextBox 6"/>
          <p:cNvSpPr txBox="1"/>
          <p:nvPr/>
        </p:nvSpPr>
        <p:spPr>
          <a:xfrm>
            <a:off x="4048836" y="4343975"/>
            <a:ext cx="1976823" cy="369332"/>
          </a:xfrm>
          <a:prstGeom prst="rect">
            <a:avLst/>
          </a:prstGeom>
          <a:noFill/>
        </p:spPr>
        <p:txBody>
          <a:bodyPr wrap="none" rtlCol="0">
            <a:spAutoFit/>
          </a:bodyPr>
          <a:lstStyle/>
          <a:p>
            <a:r>
              <a:rPr lang="en-US" dirty="0" smtClean="0">
                <a:solidFill>
                  <a:schemeClr val="tx1">
                    <a:lumMod val="50000"/>
                  </a:schemeClr>
                </a:solidFill>
                <a:latin typeface="Apex New Medium" panose="02010600040501010103" pitchFamily="50" charset="0"/>
                <a:ea typeface="Apex New Medium" panose="02010600040501010103" pitchFamily="50" charset="0"/>
              </a:rPr>
              <a:t>- LENA REINHARD</a:t>
            </a:r>
            <a:endParaRPr lang="en-US" dirty="0">
              <a:solidFill>
                <a:schemeClr val="tx1">
                  <a:lumMod val="50000"/>
                </a:schemeClr>
              </a:solidFill>
              <a:latin typeface="Apex New Medium" panose="02010600040501010103" pitchFamily="50" charset="0"/>
              <a:ea typeface="Apex New Medium" panose="02010600040501010103" pitchFamily="50" charset="0"/>
            </a:endParaRPr>
          </a:p>
        </p:txBody>
      </p:sp>
    </p:spTree>
    <p:extLst>
      <p:ext uri="{BB962C8B-B14F-4D97-AF65-F5344CB8AC3E}">
        <p14:creationId xmlns:p14="http://schemas.microsoft.com/office/powerpoint/2010/main" val="18650206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10799816"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Diversity is a competitive advantage</a:t>
            </a:r>
            <a:endParaRPr lang="en-US" sz="5200" dirty="0">
              <a:latin typeface="Apex New Heavy" panose="02010600040501010103" pitchFamily="50" charset="0"/>
              <a:ea typeface="Apex New Heavy" panose="02010600040501010103" pitchFamily="50" charset="0"/>
            </a:endParaRPr>
          </a:p>
        </p:txBody>
      </p:sp>
      <p:sp>
        <p:nvSpPr>
          <p:cNvPr id="3" name="Rectangle 2"/>
          <p:cNvSpPr/>
          <p:nvPr/>
        </p:nvSpPr>
        <p:spPr>
          <a:xfrm>
            <a:off x="1212476" y="1915766"/>
            <a:ext cx="10762130" cy="1077218"/>
          </a:xfrm>
          <a:prstGeom prst="rect">
            <a:avLst/>
          </a:prstGeom>
        </p:spPr>
        <p:txBody>
          <a:bodyPr wrap="square">
            <a:spAutoFit/>
          </a:bodyPr>
          <a:lstStyle/>
          <a:p>
            <a:r>
              <a:rPr lang="en-US" sz="3200" dirty="0">
                <a:latin typeface="Apex New Light" panose="02010600040501010103" pitchFamily="50" charset="0"/>
                <a:ea typeface="Apex New Light" panose="02010600040501010103" pitchFamily="50" charset="0"/>
              </a:rPr>
              <a:t>Companies with higher proportions of women board directors outperform others by 53%.</a:t>
            </a:r>
          </a:p>
        </p:txBody>
      </p:sp>
      <p:sp>
        <p:nvSpPr>
          <p:cNvPr id="4" name="Rectangle 3"/>
          <p:cNvSpPr/>
          <p:nvPr/>
        </p:nvSpPr>
        <p:spPr>
          <a:xfrm>
            <a:off x="1212476" y="3396400"/>
            <a:ext cx="10762130" cy="1077218"/>
          </a:xfrm>
          <a:prstGeom prst="rect">
            <a:avLst/>
          </a:prstGeom>
        </p:spPr>
        <p:txBody>
          <a:bodyPr wrap="square">
            <a:spAutoFit/>
          </a:bodyPr>
          <a:lstStyle/>
          <a:p>
            <a:r>
              <a:rPr lang="en-US" sz="3200" dirty="0" smtClean="0">
                <a:latin typeface="Apex New Light" panose="02010600040501010103" pitchFamily="50" charset="0"/>
                <a:ea typeface="Apex New Light" panose="02010600040501010103" pitchFamily="50" charset="0"/>
              </a:rPr>
              <a:t>On </a:t>
            </a:r>
            <a:r>
              <a:rPr lang="en-US" sz="3200" dirty="0">
                <a:latin typeface="Apex New Light" panose="02010600040501010103" pitchFamily="50" charset="0"/>
                <a:ea typeface="Apex New Light" panose="02010600040501010103" pitchFamily="50" charset="0"/>
              </a:rPr>
              <a:t>average, companies with the highest percentages of women board directors outperformed those with the least </a:t>
            </a:r>
            <a:r>
              <a:rPr lang="en-US" sz="3200" dirty="0" smtClean="0">
                <a:latin typeface="Apex New Light" panose="02010600040501010103" pitchFamily="50" charset="0"/>
                <a:ea typeface="Apex New Light" panose="02010600040501010103" pitchFamily="50" charset="0"/>
              </a:rPr>
              <a:t>by…</a:t>
            </a:r>
            <a:endParaRPr lang="en-US" sz="3200" dirty="0">
              <a:latin typeface="Apex New Light" panose="02010600040501010103" pitchFamily="50" charset="0"/>
              <a:ea typeface="Apex New Light" panose="02010600040501010103" pitchFamily="50" charset="0"/>
            </a:endParaRPr>
          </a:p>
        </p:txBody>
      </p:sp>
      <p:sp>
        <p:nvSpPr>
          <p:cNvPr id="5" name="Rectangle 4"/>
          <p:cNvSpPr/>
          <p:nvPr/>
        </p:nvSpPr>
        <p:spPr>
          <a:xfrm>
            <a:off x="1943100" y="4711973"/>
            <a:ext cx="10031506" cy="1569660"/>
          </a:xfrm>
          <a:prstGeom prst="rect">
            <a:avLst/>
          </a:prstGeom>
        </p:spPr>
        <p:txBody>
          <a:bodyPr wrap="square">
            <a:spAutoFit/>
          </a:bodyPr>
          <a:lstStyle/>
          <a:p>
            <a:r>
              <a:rPr lang="en-US" sz="3200" dirty="0" smtClean="0">
                <a:latin typeface="Apex New Light" panose="02010600040501010103" pitchFamily="50" charset="0"/>
                <a:ea typeface="Apex New Light" panose="02010600040501010103" pitchFamily="50" charset="0"/>
              </a:rPr>
              <a:t>Return on equity: 53%</a:t>
            </a:r>
          </a:p>
          <a:p>
            <a:r>
              <a:rPr lang="en-US" sz="3200" dirty="0" smtClean="0">
                <a:latin typeface="Apex New Light" panose="02010600040501010103" pitchFamily="50" charset="0"/>
                <a:ea typeface="Apex New Light" panose="02010600040501010103" pitchFamily="50" charset="0"/>
              </a:rPr>
              <a:t>Return on sales: 42%</a:t>
            </a:r>
          </a:p>
          <a:p>
            <a:r>
              <a:rPr lang="en-US" sz="3200" dirty="0" smtClean="0">
                <a:latin typeface="Apex New Light" panose="02010600040501010103" pitchFamily="50" charset="0"/>
                <a:ea typeface="Apex New Light" panose="02010600040501010103" pitchFamily="50" charset="0"/>
              </a:rPr>
              <a:t>Return on invested capital: 66%</a:t>
            </a:r>
            <a:endParaRPr lang="en-US" sz="3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294451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10397205"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Complex decision making improves</a:t>
            </a:r>
            <a:endParaRPr lang="en-US" sz="5200" dirty="0">
              <a:latin typeface="Apex New Heavy" panose="02010600040501010103" pitchFamily="50" charset="0"/>
              <a:ea typeface="Apex New Heavy" panose="02010600040501010103" pitchFamily="50" charset="0"/>
            </a:endParaRPr>
          </a:p>
        </p:txBody>
      </p:sp>
      <p:sp>
        <p:nvSpPr>
          <p:cNvPr id="3" name="Rectangle 2"/>
          <p:cNvSpPr/>
          <p:nvPr/>
        </p:nvSpPr>
        <p:spPr>
          <a:xfrm>
            <a:off x="1313330" y="2406583"/>
            <a:ext cx="9639300" cy="2062103"/>
          </a:xfrm>
          <a:prstGeom prst="rect">
            <a:avLst/>
          </a:prstGeom>
        </p:spPr>
        <p:txBody>
          <a:bodyPr wrap="square">
            <a:spAutoFit/>
          </a:bodyPr>
          <a:lstStyle/>
          <a:p>
            <a:r>
              <a:rPr lang="en-US" sz="3200" dirty="0" smtClean="0">
                <a:latin typeface="Apex New Light" panose="02010600040501010103" pitchFamily="50" charset="0"/>
                <a:ea typeface="Apex New Light" panose="02010600040501010103" pitchFamily="50" charset="0"/>
              </a:rPr>
              <a:t>It’s not only do the addition of women and people of color contribute something unique from those members, research shows that everybody else contributes something unique. Everybody benefits</a:t>
            </a:r>
            <a:endParaRPr lang="en-US" sz="3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77570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0756" y="2737589"/>
            <a:ext cx="7800084" cy="1200329"/>
          </a:xfrm>
          <a:prstGeom prst="rect">
            <a:avLst/>
          </a:prstGeom>
          <a:noFill/>
        </p:spPr>
        <p:txBody>
          <a:bodyPr wrap="none" rtlCol="0">
            <a:spAutoFit/>
          </a:bodyPr>
          <a:lstStyle/>
          <a:p>
            <a:r>
              <a:rPr lang="en-US" sz="7200" dirty="0" smtClean="0">
                <a:latin typeface="Apex New Heavy" panose="02010600040501010103" pitchFamily="50" charset="0"/>
                <a:ea typeface="Apex New Heavy" panose="02010600040501010103" pitchFamily="50" charset="0"/>
              </a:rPr>
              <a:t>WHAT CAN WE DO?</a:t>
            </a:r>
            <a:endParaRPr lang="en-US" sz="7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26136192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fbcdn-sphotos-h-a.akamaihd.net/hphotos-ak-xfp1/v/t1.0-9/1923736_12013300271_9837_n.jpg?oh=cd7b97addbf55aa46b3080786930477f&amp;oe=559D9592&amp;__gda__=1441106578_509956aa66b764d59cceb4004e5db0d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84" y="0"/>
            <a:ext cx="9137944" cy="68534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44994" y="4968027"/>
            <a:ext cx="10204653"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BE AWARE OF UNCONSCIOUS BIAS</a:t>
            </a:r>
            <a:endParaRPr lang="en-US" sz="5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28564222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68869" y="1360557"/>
            <a:ext cx="8923130" cy="4003014"/>
          </a:xfrm>
          <a:prstGeom prst="rect">
            <a:avLst/>
          </a:prstGeom>
          <a:solidFill>
            <a:srgbClr val="41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784980" y="704319"/>
            <a:ext cx="822661" cy="2369880"/>
          </a:xfrm>
          <a:prstGeom prst="rect">
            <a:avLst/>
          </a:prstGeom>
          <a:noFill/>
        </p:spPr>
        <p:txBody>
          <a:bodyPr wrap="none" rtlCol="0">
            <a:spAutoFit/>
          </a:bodyPr>
          <a:lstStyle/>
          <a:p>
            <a:r>
              <a:rPr lang="en-US" sz="14800" dirty="0" smtClean="0">
                <a:solidFill>
                  <a:srgbClr val="6D6D6D"/>
                </a:solidFill>
                <a:latin typeface="Apex New Medium" panose="02010600040501010103" pitchFamily="50" charset="0"/>
                <a:ea typeface="Apex New Medium" panose="02010600040501010103" pitchFamily="50" charset="0"/>
              </a:rPr>
              <a:t>“</a:t>
            </a:r>
            <a:endParaRPr lang="en-US" sz="14800" dirty="0">
              <a:solidFill>
                <a:srgbClr val="6D6D6D"/>
              </a:solidFill>
              <a:latin typeface="Apex New Medium" panose="02010600040501010103" pitchFamily="50" charset="0"/>
              <a:ea typeface="Apex New Medium" panose="02010600040501010103" pitchFamily="50" charset="0"/>
            </a:endParaRPr>
          </a:p>
        </p:txBody>
      </p:sp>
      <p:sp>
        <p:nvSpPr>
          <p:cNvPr id="5" name="TextBox 4"/>
          <p:cNvSpPr txBox="1"/>
          <p:nvPr/>
        </p:nvSpPr>
        <p:spPr>
          <a:xfrm rot="10800000">
            <a:off x="10923509" y="3605284"/>
            <a:ext cx="822661" cy="2369880"/>
          </a:xfrm>
          <a:prstGeom prst="rect">
            <a:avLst/>
          </a:prstGeom>
          <a:noFill/>
        </p:spPr>
        <p:txBody>
          <a:bodyPr wrap="none" rtlCol="0">
            <a:spAutoFit/>
          </a:bodyPr>
          <a:lstStyle/>
          <a:p>
            <a:r>
              <a:rPr lang="en-US" sz="14800" dirty="0" smtClean="0">
                <a:solidFill>
                  <a:srgbClr val="64645F"/>
                </a:solidFill>
                <a:latin typeface="Apex New Medium" panose="02010600040501010103" pitchFamily="50" charset="0"/>
                <a:ea typeface="Apex New Medium" panose="02010600040501010103" pitchFamily="50" charset="0"/>
              </a:rPr>
              <a:t>“</a:t>
            </a:r>
            <a:endParaRPr lang="en-US" sz="14800" dirty="0">
              <a:solidFill>
                <a:srgbClr val="64645F"/>
              </a:solidFill>
              <a:latin typeface="Apex New Medium" panose="02010600040501010103" pitchFamily="50" charset="0"/>
              <a:ea typeface="Apex New Medium" panose="02010600040501010103" pitchFamily="50" charset="0"/>
            </a:endParaRPr>
          </a:p>
        </p:txBody>
      </p:sp>
      <p:sp>
        <p:nvSpPr>
          <p:cNvPr id="6" name="TextBox 5"/>
          <p:cNvSpPr txBox="1"/>
          <p:nvPr/>
        </p:nvSpPr>
        <p:spPr>
          <a:xfrm>
            <a:off x="4048836" y="2097206"/>
            <a:ext cx="7551761" cy="2246769"/>
          </a:xfrm>
          <a:prstGeom prst="rect">
            <a:avLst/>
          </a:prstGeom>
          <a:noFill/>
        </p:spPr>
        <p:txBody>
          <a:bodyPr wrap="square" rtlCol="0">
            <a:spAutoFit/>
          </a:bodyPr>
          <a:lstStyle/>
          <a:p>
            <a:r>
              <a:rPr lang="en-US" sz="2800" dirty="0" smtClean="0">
                <a:latin typeface="Apex Serif Bold Italic" panose="02010600040501010103" pitchFamily="50" charset="0"/>
                <a:ea typeface="Apex Serif Bold Italic" panose="02010600040501010103" pitchFamily="50" charset="0"/>
              </a:rPr>
              <a:t>IN THE U.S. POPULATION, ABOUT 14.5 PERCENT OF ALL MEN ARE SIX FEET OR OVER. AMONG CEOS OF FORTUNE 500 COMPANIES, THAT NUMBER IS 58 PERCENT</a:t>
            </a:r>
            <a:endParaRPr lang="en-US" sz="2800" dirty="0">
              <a:latin typeface="Apex Serif Bold Italic" panose="02010600040501010103" pitchFamily="50" charset="0"/>
              <a:ea typeface="Apex Serif Bold Italic" panose="02010600040501010103" pitchFamily="50" charset="0"/>
            </a:endParaRPr>
          </a:p>
        </p:txBody>
      </p:sp>
      <p:sp>
        <p:nvSpPr>
          <p:cNvPr id="7" name="TextBox 6"/>
          <p:cNvSpPr txBox="1"/>
          <p:nvPr/>
        </p:nvSpPr>
        <p:spPr>
          <a:xfrm>
            <a:off x="4048836" y="4420892"/>
            <a:ext cx="2415918" cy="369332"/>
          </a:xfrm>
          <a:prstGeom prst="rect">
            <a:avLst/>
          </a:prstGeom>
          <a:noFill/>
        </p:spPr>
        <p:txBody>
          <a:bodyPr wrap="none" rtlCol="0">
            <a:spAutoFit/>
          </a:bodyPr>
          <a:lstStyle/>
          <a:p>
            <a:r>
              <a:rPr lang="en-US" dirty="0" smtClean="0">
                <a:solidFill>
                  <a:schemeClr val="tx1">
                    <a:lumMod val="50000"/>
                  </a:schemeClr>
                </a:solidFill>
                <a:latin typeface="Apex New Medium" panose="02010600040501010103" pitchFamily="50" charset="0"/>
                <a:ea typeface="Apex New Medium" panose="02010600040501010103" pitchFamily="50" charset="0"/>
              </a:rPr>
              <a:t>- MALCOM GLADWELL</a:t>
            </a:r>
            <a:endParaRPr lang="en-US" dirty="0">
              <a:solidFill>
                <a:schemeClr val="tx1">
                  <a:lumMod val="50000"/>
                </a:schemeClr>
              </a:solidFill>
              <a:latin typeface="Apex New Medium" panose="02010600040501010103" pitchFamily="50" charset="0"/>
              <a:ea typeface="Apex New Medium" panose="02010600040501010103" pitchFamily="50" charset="0"/>
            </a:endParaRPr>
          </a:p>
        </p:txBody>
      </p:sp>
    </p:spTree>
    <p:extLst>
      <p:ext uri="{BB962C8B-B14F-4D97-AF65-F5344CB8AC3E}">
        <p14:creationId xmlns:p14="http://schemas.microsoft.com/office/powerpoint/2010/main" val="1415851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500.co/backup/Bill-Gates-and-Steve-Ballmer-dancing-2013-12-31-13-14-4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5743" y="1894156"/>
            <a:ext cx="6006967" cy="4505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85245" y="1165538"/>
            <a:ext cx="3193960" cy="584775"/>
          </a:xfrm>
          <a:prstGeom prst="rect">
            <a:avLst/>
          </a:prstGeom>
          <a:noFill/>
        </p:spPr>
        <p:txBody>
          <a:bodyPr wrap="square" rtlCol="0">
            <a:spAutoFit/>
          </a:bodyPr>
          <a:lstStyle/>
          <a:p>
            <a:r>
              <a:rPr lang="en-US" sz="3200" dirty="0" smtClean="0">
                <a:latin typeface="Apex New Light" panose="02010600040501010103" pitchFamily="50" charset="0"/>
                <a:ea typeface="Apex New Light" panose="02010600040501010103" pitchFamily="50" charset="0"/>
              </a:rPr>
              <a:t>Bill Gates – 5’ 9”</a:t>
            </a:r>
            <a:endParaRPr lang="en-US" sz="3200" dirty="0">
              <a:latin typeface="Apex New Light" panose="02010600040501010103" pitchFamily="50" charset="0"/>
              <a:ea typeface="Apex New Light" panose="02010600040501010103" pitchFamily="50" charset="0"/>
            </a:endParaRPr>
          </a:p>
        </p:txBody>
      </p:sp>
      <p:sp>
        <p:nvSpPr>
          <p:cNvPr id="6" name="TextBox 5"/>
          <p:cNvSpPr txBox="1"/>
          <p:nvPr/>
        </p:nvSpPr>
        <p:spPr>
          <a:xfrm>
            <a:off x="5628068" y="1165537"/>
            <a:ext cx="3629695" cy="584775"/>
          </a:xfrm>
          <a:prstGeom prst="rect">
            <a:avLst/>
          </a:prstGeom>
          <a:noFill/>
        </p:spPr>
        <p:txBody>
          <a:bodyPr wrap="square" rtlCol="0">
            <a:spAutoFit/>
          </a:bodyPr>
          <a:lstStyle/>
          <a:p>
            <a:r>
              <a:rPr lang="en-US" sz="3200" dirty="0" smtClean="0">
                <a:latin typeface="Apex New Light" panose="02010600040501010103" pitchFamily="50" charset="0"/>
                <a:ea typeface="Apex New Light" panose="02010600040501010103" pitchFamily="50" charset="0"/>
              </a:rPr>
              <a:t>Steve Ballmer – 6’ </a:t>
            </a:r>
            <a:r>
              <a:rPr lang="en-US" sz="3200" dirty="0">
                <a:latin typeface="Apex New Light" panose="02010600040501010103" pitchFamily="50" charset="0"/>
                <a:ea typeface="Apex New Light" panose="02010600040501010103" pitchFamily="50" charset="0"/>
              </a:rPr>
              <a:t>5</a:t>
            </a:r>
            <a:r>
              <a:rPr lang="en-US" sz="3200" dirty="0" smtClean="0">
                <a:latin typeface="Apex New Light" panose="02010600040501010103" pitchFamily="50" charset="0"/>
                <a:ea typeface="Apex New Light" panose="02010600040501010103" pitchFamily="50" charset="0"/>
              </a:rPr>
              <a:t>”</a:t>
            </a:r>
            <a:endParaRPr lang="en-US" sz="3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3792377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92024" y="2070313"/>
            <a:ext cx="8298573" cy="3170099"/>
          </a:xfrm>
          <a:prstGeom prst="rect">
            <a:avLst/>
          </a:prstGeom>
        </p:spPr>
        <p:txBody>
          <a:bodyPr wrap="square">
            <a:spAutoFit/>
          </a:bodyPr>
          <a:lstStyle/>
          <a:p>
            <a:r>
              <a:rPr lang="en-US" sz="4000" dirty="0" smtClean="0">
                <a:latin typeface="Apex New Bold" panose="02010600040501010103" pitchFamily="50" charset="0"/>
                <a:ea typeface="Apex New Bold" panose="02010600040501010103" pitchFamily="50" charset="0"/>
              </a:rPr>
              <a:t>The most important aspect of building software, is the thing we spend the least amount of our energy on and is the part we're the worst at.</a:t>
            </a:r>
            <a:endParaRPr lang="en-US" sz="4000" dirty="0">
              <a:latin typeface="Apex New Bold" panose="02010600040501010103" pitchFamily="50" charset="0"/>
              <a:ea typeface="Apex New Bold" panose="02010600040501010103" pitchFamily="50" charset="0"/>
            </a:endParaRPr>
          </a:p>
        </p:txBody>
      </p:sp>
    </p:spTree>
    <p:extLst>
      <p:ext uri="{BB962C8B-B14F-4D97-AF65-F5344CB8AC3E}">
        <p14:creationId xmlns:p14="http://schemas.microsoft.com/office/powerpoint/2010/main" val="16396422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06451" y="734095"/>
            <a:ext cx="8802710" cy="5509200"/>
          </a:xfrm>
          <a:prstGeom prst="rect">
            <a:avLst/>
          </a:prstGeom>
        </p:spPr>
        <p:txBody>
          <a:bodyPr wrap="square">
            <a:spAutoFit/>
          </a:bodyPr>
          <a:lstStyle/>
          <a:p>
            <a:r>
              <a:rPr lang="en-US" sz="3200" dirty="0">
                <a:latin typeface="Apex New Light" panose="02010600040501010103" pitchFamily="50" charset="0"/>
                <a:ea typeface="Apex New Light" panose="02010600040501010103" pitchFamily="50" charset="0"/>
              </a:rPr>
              <a:t>In a randomized double-blind </a:t>
            </a:r>
            <a:r>
              <a:rPr lang="en-US" sz="3200" dirty="0" smtClean="0">
                <a:latin typeface="Apex New Light" panose="02010600040501010103" pitchFamily="50" charset="0"/>
                <a:ea typeface="Apex New Light" panose="02010600040501010103" pitchFamily="50" charset="0"/>
              </a:rPr>
              <a:t>study, </a:t>
            </a:r>
            <a:r>
              <a:rPr lang="en-US" sz="3200" dirty="0">
                <a:latin typeface="Apex New Light" panose="02010600040501010103" pitchFamily="50" charset="0"/>
                <a:ea typeface="Apex New Light" panose="02010600040501010103" pitchFamily="50" charset="0"/>
              </a:rPr>
              <a:t>science faculty from research-intensive universities rated the application materials of a student—who was </a:t>
            </a:r>
            <a:r>
              <a:rPr lang="en-US" sz="3200" b="1" dirty="0">
                <a:latin typeface="Apex New Light" panose="02010600040501010103" pitchFamily="50" charset="0"/>
                <a:ea typeface="Apex New Light" panose="02010600040501010103" pitchFamily="50" charset="0"/>
              </a:rPr>
              <a:t>randomly assigned either a male or female name</a:t>
            </a:r>
            <a:r>
              <a:rPr lang="en-US" sz="3200" dirty="0">
                <a:latin typeface="Apex New Light" panose="02010600040501010103" pitchFamily="50" charset="0"/>
                <a:ea typeface="Apex New Light" panose="02010600040501010103" pitchFamily="50" charset="0"/>
              </a:rPr>
              <a:t>—for a laboratory manager position. </a:t>
            </a:r>
            <a:r>
              <a:rPr lang="en-US" sz="3200" b="1" dirty="0">
                <a:latin typeface="Apex New Light" panose="02010600040501010103" pitchFamily="50" charset="0"/>
                <a:ea typeface="Apex New Light" panose="02010600040501010103" pitchFamily="50" charset="0"/>
              </a:rPr>
              <a:t>Faculty participants rated the male applicant as significantly more competent and </a:t>
            </a:r>
            <a:r>
              <a:rPr lang="en-US" sz="3200" b="1" dirty="0" err="1">
                <a:latin typeface="Apex New Light" panose="02010600040501010103" pitchFamily="50" charset="0"/>
                <a:ea typeface="Apex New Light" panose="02010600040501010103" pitchFamily="50" charset="0"/>
              </a:rPr>
              <a:t>hireable</a:t>
            </a:r>
            <a:r>
              <a:rPr lang="en-US" sz="3200" b="1" dirty="0">
                <a:latin typeface="Apex New Light" panose="02010600040501010103" pitchFamily="50" charset="0"/>
                <a:ea typeface="Apex New Light" panose="02010600040501010103" pitchFamily="50" charset="0"/>
              </a:rPr>
              <a:t> than the (identical) female applicant</a:t>
            </a:r>
            <a:r>
              <a:rPr lang="en-US" sz="3200" dirty="0">
                <a:latin typeface="Apex New Light" panose="02010600040501010103" pitchFamily="50" charset="0"/>
                <a:ea typeface="Apex New Light" panose="02010600040501010103" pitchFamily="50" charset="0"/>
              </a:rPr>
              <a:t>. These participants also selected a higher starting salary and offered more career mentoring to the male applicant</a:t>
            </a:r>
            <a:r>
              <a:rPr lang="en-US" sz="3200" dirty="0" smtClean="0">
                <a:latin typeface="Apex New Light" panose="02010600040501010103" pitchFamily="50" charset="0"/>
                <a:ea typeface="Apex New Light" panose="02010600040501010103" pitchFamily="50" charset="0"/>
              </a:rPr>
              <a:t>.</a:t>
            </a:r>
            <a:endParaRPr lang="en-US" sz="3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2367747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5921" y="1461752"/>
            <a:ext cx="8802710" cy="4154984"/>
          </a:xfrm>
          <a:prstGeom prst="rect">
            <a:avLst/>
          </a:prstGeom>
        </p:spPr>
        <p:txBody>
          <a:bodyPr wrap="square">
            <a:spAutoFit/>
          </a:bodyPr>
          <a:lstStyle/>
          <a:p>
            <a:r>
              <a:rPr lang="en-US" sz="4400" dirty="0" smtClean="0">
                <a:solidFill>
                  <a:schemeClr val="tx1">
                    <a:lumMod val="65000"/>
                  </a:schemeClr>
                </a:solidFill>
                <a:latin typeface="Apex New Medium" panose="02010600040501010103" pitchFamily="50" charset="0"/>
                <a:ea typeface="Apex New Medium" panose="02010600040501010103" pitchFamily="50" charset="0"/>
              </a:rPr>
              <a:t>The </a:t>
            </a:r>
            <a:r>
              <a:rPr lang="en-US" sz="4400" dirty="0">
                <a:solidFill>
                  <a:schemeClr val="tx1">
                    <a:lumMod val="65000"/>
                  </a:schemeClr>
                </a:solidFill>
                <a:latin typeface="Apex New Medium" panose="02010600040501010103" pitchFamily="50" charset="0"/>
                <a:ea typeface="Apex New Medium" panose="02010600040501010103" pitchFamily="50" charset="0"/>
              </a:rPr>
              <a:t>gender of the faculty participants did not affect responses, such that </a:t>
            </a:r>
            <a:r>
              <a:rPr lang="en-US" sz="4400" b="1" dirty="0">
                <a:latin typeface="Apex New Medium" panose="02010600040501010103" pitchFamily="50" charset="0"/>
                <a:ea typeface="Apex New Medium" panose="02010600040501010103" pitchFamily="50" charset="0"/>
              </a:rPr>
              <a:t>female and male faculty were equally likely to exhibit bias against the female student</a:t>
            </a:r>
            <a:r>
              <a:rPr lang="en-US" sz="4400" b="1" dirty="0" smtClean="0">
                <a:latin typeface="Apex New Medium" panose="02010600040501010103" pitchFamily="50" charset="0"/>
                <a:ea typeface="Apex New Medium" panose="02010600040501010103" pitchFamily="50" charset="0"/>
              </a:rPr>
              <a:t>.</a:t>
            </a:r>
            <a:endParaRPr lang="en-US" sz="4400" b="1" dirty="0">
              <a:latin typeface="Apex New Medium" panose="02010600040501010103" pitchFamily="50" charset="0"/>
              <a:ea typeface="Apex New Medium" panose="02010600040501010103" pitchFamily="50" charset="0"/>
            </a:endParaRPr>
          </a:p>
        </p:txBody>
      </p:sp>
    </p:spTree>
    <p:extLst>
      <p:ext uri="{BB962C8B-B14F-4D97-AF65-F5344CB8AC3E}">
        <p14:creationId xmlns:p14="http://schemas.microsoft.com/office/powerpoint/2010/main" val="2188456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10587642"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Don’t feel blamed, be conscious of it</a:t>
            </a:r>
            <a:endParaRPr lang="en-US" sz="5200" dirty="0">
              <a:latin typeface="Apex New Heavy" panose="02010600040501010103" pitchFamily="50" charset="0"/>
              <a:ea typeface="Apex New Heavy" panose="02010600040501010103" pitchFamily="50" charset="0"/>
            </a:endParaRPr>
          </a:p>
        </p:txBody>
      </p:sp>
      <p:sp>
        <p:nvSpPr>
          <p:cNvPr id="3" name="Rectangle 2"/>
          <p:cNvSpPr/>
          <p:nvPr/>
        </p:nvSpPr>
        <p:spPr>
          <a:xfrm>
            <a:off x="1338251" y="3054468"/>
            <a:ext cx="9473747" cy="830997"/>
          </a:xfrm>
          <a:prstGeom prst="rect">
            <a:avLst/>
          </a:prstGeom>
        </p:spPr>
        <p:txBody>
          <a:bodyPr wrap="none">
            <a:spAutoFit/>
          </a:bodyPr>
          <a:lstStyle/>
          <a:p>
            <a:r>
              <a:rPr lang="en-US" sz="4800" dirty="0">
                <a:latin typeface="Apex New Light" panose="02010600040501010103" pitchFamily="50" charset="0"/>
                <a:ea typeface="Apex New Light" panose="02010600040501010103" pitchFamily="50" charset="0"/>
              </a:rPr>
              <a:t>https://implicit.harvard.edu/implicit/</a:t>
            </a:r>
          </a:p>
        </p:txBody>
      </p:sp>
    </p:spTree>
    <p:extLst>
      <p:ext uri="{BB962C8B-B14F-4D97-AF65-F5344CB8AC3E}">
        <p14:creationId xmlns:p14="http://schemas.microsoft.com/office/powerpoint/2010/main" val="172072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8342348"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Hold each other accountable</a:t>
            </a:r>
            <a:endParaRPr lang="en-US" sz="5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3850289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11126636"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Promote Work Time OSS Contribution</a:t>
            </a:r>
            <a:endParaRPr lang="en-US" sz="5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1505155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7907934"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OSS Contribution Benefits</a:t>
            </a:r>
            <a:endParaRPr lang="en-US" sz="5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42483302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8420703"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Support Programs That Help</a:t>
            </a:r>
            <a:endParaRPr lang="en-US" sz="5200" dirty="0">
              <a:latin typeface="Apex New Heavy" panose="02010600040501010103" pitchFamily="50" charset="0"/>
              <a:ea typeface="Apex New Heavy" panose="02010600040501010103" pitchFamily="50" charset="0"/>
            </a:endParaRPr>
          </a:p>
        </p:txBody>
      </p:sp>
      <p:sp>
        <p:nvSpPr>
          <p:cNvPr id="3" name="Rectangle 2"/>
          <p:cNvSpPr/>
          <p:nvPr/>
        </p:nvSpPr>
        <p:spPr>
          <a:xfrm>
            <a:off x="1721621" y="2180026"/>
            <a:ext cx="7399979" cy="2677656"/>
          </a:xfrm>
          <a:prstGeom prst="rect">
            <a:avLst/>
          </a:prstGeom>
        </p:spPr>
        <p:txBody>
          <a:bodyPr wrap="square">
            <a:spAutoFit/>
          </a:bodyPr>
          <a:lstStyle/>
          <a:p>
            <a:r>
              <a:rPr lang="en-US" sz="4200" dirty="0" smtClean="0">
                <a:latin typeface="Apex New Light" panose="02010600040501010103" pitchFamily="50" charset="0"/>
                <a:ea typeface="Apex New Light" panose="02010600040501010103" pitchFamily="50" charset="0"/>
              </a:rPr>
              <a:t>Google Summer </a:t>
            </a:r>
            <a:r>
              <a:rPr lang="en-US" sz="4200" dirty="0">
                <a:latin typeface="Apex New Light" panose="02010600040501010103" pitchFamily="50" charset="0"/>
                <a:ea typeface="Apex New Light" panose="02010600040501010103" pitchFamily="50" charset="0"/>
              </a:rPr>
              <a:t>of </a:t>
            </a:r>
            <a:r>
              <a:rPr lang="en-US" sz="4200" dirty="0" smtClean="0">
                <a:latin typeface="Apex New Light" panose="02010600040501010103" pitchFamily="50" charset="0"/>
                <a:ea typeface="Apex New Light" panose="02010600040501010103" pitchFamily="50" charset="0"/>
              </a:rPr>
              <a:t>Code</a:t>
            </a:r>
          </a:p>
          <a:p>
            <a:r>
              <a:rPr lang="en-US" sz="4200" dirty="0" smtClean="0">
                <a:latin typeface="Apex New Light" panose="02010600040501010103" pitchFamily="50" charset="0"/>
                <a:ea typeface="Apex New Light" panose="02010600040501010103" pitchFamily="50" charset="0"/>
              </a:rPr>
              <a:t>Black </a:t>
            </a:r>
            <a:r>
              <a:rPr lang="en-US" sz="4200" dirty="0">
                <a:latin typeface="Apex New Light" panose="02010600040501010103" pitchFamily="50" charset="0"/>
                <a:ea typeface="Apex New Light" panose="02010600040501010103" pitchFamily="50" charset="0"/>
              </a:rPr>
              <a:t>Girls </a:t>
            </a:r>
            <a:r>
              <a:rPr lang="en-US" sz="4200" dirty="0" smtClean="0">
                <a:latin typeface="Apex New Light" panose="02010600040501010103" pitchFamily="50" charset="0"/>
                <a:ea typeface="Apex New Light" panose="02010600040501010103" pitchFamily="50" charset="0"/>
              </a:rPr>
              <a:t>Code</a:t>
            </a:r>
          </a:p>
          <a:p>
            <a:r>
              <a:rPr lang="en-US" sz="4200" dirty="0" smtClean="0">
                <a:latin typeface="Apex New Light" panose="02010600040501010103" pitchFamily="50" charset="0"/>
                <a:ea typeface="Apex New Light" panose="02010600040501010103" pitchFamily="50" charset="0"/>
              </a:rPr>
              <a:t>Rails </a:t>
            </a:r>
            <a:r>
              <a:rPr lang="en-US" sz="4200" dirty="0">
                <a:latin typeface="Apex New Light" panose="02010600040501010103" pitchFamily="50" charset="0"/>
                <a:ea typeface="Apex New Light" panose="02010600040501010103" pitchFamily="50" charset="0"/>
              </a:rPr>
              <a:t>Girls Summer of </a:t>
            </a:r>
            <a:r>
              <a:rPr lang="en-US" sz="4200" dirty="0" smtClean="0">
                <a:latin typeface="Apex New Light" panose="02010600040501010103" pitchFamily="50" charset="0"/>
                <a:ea typeface="Apex New Light" panose="02010600040501010103" pitchFamily="50" charset="0"/>
              </a:rPr>
              <a:t>Code</a:t>
            </a:r>
          </a:p>
          <a:p>
            <a:r>
              <a:rPr lang="en-US" sz="4200" dirty="0" smtClean="0">
                <a:latin typeface="Apex New Light" panose="02010600040501010103" pitchFamily="50" charset="0"/>
                <a:ea typeface="Apex New Light" panose="02010600040501010103" pitchFamily="50" charset="0"/>
              </a:rPr>
              <a:t>Code 2014</a:t>
            </a:r>
            <a:endParaRPr lang="en-US" sz="4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76517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0897" y="559161"/>
            <a:ext cx="6611105"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Be Better Maintainers</a:t>
            </a:r>
            <a:endParaRPr lang="en-US" sz="5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2091432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4679938"/>
            <a:ext cx="12192000" cy="1765738"/>
          </a:xfrm>
          <a:prstGeom prst="rect">
            <a:avLst/>
          </a:prstGeom>
          <a:solidFill>
            <a:schemeClr val="bg1">
              <a:lumMod val="95000"/>
              <a:lumOff val="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73620" y="5180112"/>
            <a:ext cx="11619526" cy="707886"/>
          </a:xfrm>
          <a:prstGeom prst="rect">
            <a:avLst/>
          </a:prstGeom>
          <a:noFill/>
        </p:spPr>
        <p:txBody>
          <a:bodyPr wrap="square" rtlCol="0">
            <a:spAutoFit/>
          </a:bodyPr>
          <a:lstStyle/>
          <a:p>
            <a:r>
              <a:rPr lang="en-US" sz="4000" dirty="0" smtClean="0">
                <a:effectLst>
                  <a:outerShdw blurRad="38100" dist="38100" dir="2700000" algn="tl">
                    <a:srgbClr val="000000">
                      <a:alpha val="43137"/>
                    </a:srgbClr>
                  </a:outerShdw>
                </a:effectLst>
                <a:latin typeface="Noto Sans" panose="020B0502040504020204" pitchFamily="34" charset="0"/>
                <a:ea typeface="Noto Sans" panose="020B0502040504020204" pitchFamily="34" charset="0"/>
              </a:rPr>
              <a:t>People new to open source find it intimidating</a:t>
            </a:r>
            <a:endParaRPr lang="en-US" sz="4000" dirty="0">
              <a:effectLst>
                <a:outerShdw blurRad="38100" dist="38100" dir="2700000" algn="tl">
                  <a:srgbClr val="000000">
                    <a:alpha val="43137"/>
                  </a:srgbClr>
                </a:outerShdw>
              </a:effectLst>
              <a:latin typeface="Noto Sans" panose="020B0502040504020204" pitchFamily="34" charset="0"/>
              <a:ea typeface="Noto Sans" panose="020B0502040504020204" pitchFamily="34" charset="0"/>
            </a:endParaRPr>
          </a:p>
        </p:txBody>
      </p:sp>
      <p:sp>
        <p:nvSpPr>
          <p:cNvPr id="8" name="Rounded Rectangular Callout 7"/>
          <p:cNvSpPr/>
          <p:nvPr/>
        </p:nvSpPr>
        <p:spPr>
          <a:xfrm>
            <a:off x="6389511" y="138896"/>
            <a:ext cx="5046276" cy="1802793"/>
          </a:xfrm>
          <a:prstGeom prst="wedgeRoundRectCallout">
            <a:avLst>
              <a:gd name="adj1" fmla="val -33637"/>
              <a:gd name="adj2" fmla="val 73423"/>
              <a:gd name="adj3" fmla="val 16667"/>
            </a:avLst>
          </a:prstGeom>
          <a:solidFill>
            <a:schemeClr val="tx1">
              <a:alpha val="78000"/>
            </a:scheme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solidFill>
                  <a:schemeClr val="bg1"/>
                </a:solidFill>
                <a:effectLst>
                  <a:outerShdw blurRad="38100" dist="38100" dir="2700000" algn="tl">
                    <a:srgbClr val="000000">
                      <a:alpha val="43137"/>
                    </a:srgbClr>
                  </a:outerShdw>
                </a:effectLst>
                <a:latin typeface="HVD Comic Serif Pro" panose="02000506000000020004" pitchFamily="50" charset="0"/>
                <a:ea typeface="Noto Sans" panose="020B0502040504020204" pitchFamily="34" charset="0"/>
              </a:rPr>
              <a:t>THANK YOU FOR THE PULL REQUEST!</a:t>
            </a:r>
            <a:endParaRPr lang="en-US" sz="3500" dirty="0">
              <a:solidFill>
                <a:schemeClr val="bg1"/>
              </a:solidFill>
              <a:effectLst>
                <a:outerShdw blurRad="38100" dist="38100" dir="2700000" algn="tl">
                  <a:srgbClr val="000000">
                    <a:alpha val="43137"/>
                  </a:srgbClr>
                </a:outerShdw>
              </a:effectLst>
              <a:latin typeface="HVD Comic Serif Pro" panose="02000506000000020004" pitchFamily="50" charset="0"/>
              <a:ea typeface="Noto Sans" panose="020B0502040504020204" pitchFamily="34" charset="0"/>
            </a:endParaRPr>
          </a:p>
        </p:txBody>
      </p:sp>
      <p:sp>
        <p:nvSpPr>
          <p:cNvPr id="9" name="TextBox 8"/>
          <p:cNvSpPr txBox="1"/>
          <p:nvPr/>
        </p:nvSpPr>
        <p:spPr>
          <a:xfrm>
            <a:off x="5497689" y="6540186"/>
            <a:ext cx="6295458" cy="461665"/>
          </a:xfrm>
          <a:prstGeom prst="rect">
            <a:avLst/>
          </a:prstGeom>
          <a:noFill/>
        </p:spPr>
        <p:txBody>
          <a:bodyPr wrap="square" rtlCol="0">
            <a:spAutoFit/>
          </a:bodyPr>
          <a:lstStyle/>
          <a:p>
            <a:pPr algn="r"/>
            <a:r>
              <a:rPr lang="en-US" sz="1200" dirty="0" smtClean="0">
                <a:hlinkClick r:id="rId4"/>
              </a:rPr>
              <a:t>Untitled</a:t>
            </a:r>
            <a:r>
              <a:rPr lang="en-US" sz="1200" dirty="0" smtClean="0">
                <a:solidFill>
                  <a:schemeClr val="bg1">
                    <a:lumMod val="65000"/>
                    <a:lumOff val="35000"/>
                  </a:schemeClr>
                </a:solidFill>
              </a:rPr>
              <a:t> by </a:t>
            </a:r>
            <a:r>
              <a:rPr lang="en-US" sz="1200" dirty="0" smtClean="0">
                <a:hlinkClick r:id="rId5"/>
              </a:rPr>
              <a:t>New Zealand Defense Force</a:t>
            </a:r>
            <a:r>
              <a:rPr lang="en-US" sz="1200" dirty="0" smtClean="0">
                <a:solidFill>
                  <a:schemeClr val="bg1">
                    <a:lumMod val="65000"/>
                    <a:lumOff val="35000"/>
                  </a:schemeClr>
                </a:solidFill>
              </a:rPr>
              <a:t> </a:t>
            </a:r>
            <a:r>
              <a:rPr lang="en-US" sz="1200" dirty="0">
                <a:solidFill>
                  <a:schemeClr val="tx1">
                    <a:lumMod val="65000"/>
                  </a:schemeClr>
                </a:solidFill>
              </a:rPr>
              <a:t>License: </a:t>
            </a:r>
            <a:r>
              <a:rPr lang="en-US" sz="1200" dirty="0">
                <a:solidFill>
                  <a:schemeClr val="tx1">
                    <a:lumMod val="65000"/>
                  </a:schemeClr>
                </a:solidFill>
                <a:hlinkClick r:id="rId6"/>
              </a:rPr>
              <a:t>CC BY 2.0</a:t>
            </a:r>
            <a:endParaRPr lang="en-US" sz="1200" dirty="0">
              <a:solidFill>
                <a:schemeClr val="tx1">
                  <a:lumMod val="65000"/>
                </a:schemeClr>
              </a:solidFill>
            </a:endParaRPr>
          </a:p>
          <a:p>
            <a:endParaRPr lang="en-US" sz="1200" dirty="0">
              <a:solidFill>
                <a:schemeClr val="bg1">
                  <a:lumMod val="65000"/>
                  <a:lumOff val="35000"/>
                </a:schemeClr>
              </a:solidFill>
            </a:endParaRPr>
          </a:p>
        </p:txBody>
      </p:sp>
    </p:spTree>
    <p:extLst>
      <p:ext uri="{BB962C8B-B14F-4D97-AF65-F5344CB8AC3E}">
        <p14:creationId xmlns:p14="http://schemas.microsoft.com/office/powerpoint/2010/main" val="355678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4679938"/>
            <a:ext cx="12192000" cy="1765738"/>
          </a:xfrm>
          <a:prstGeom prst="rect">
            <a:avLst/>
          </a:prstGeom>
          <a:solidFill>
            <a:schemeClr val="bg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2368" y="4679938"/>
            <a:ext cx="11573507" cy="1746648"/>
          </a:xfrm>
        </p:spPr>
        <p:txBody>
          <a:bodyPr>
            <a:normAutofit/>
          </a:bodyPr>
          <a:lstStyle/>
          <a:p>
            <a:pPr algn="l"/>
            <a:r>
              <a:rPr lang="en-US" dirty="0">
                <a:effectLst>
                  <a:outerShdw blurRad="38100" dist="38100" dir="2700000" algn="tl">
                    <a:srgbClr val="000000">
                      <a:alpha val="43137"/>
                    </a:srgbClr>
                  </a:outerShdw>
                </a:effectLst>
                <a:latin typeface="Noto Sans" panose="020B0502040504020204" pitchFamily="34" charset="0"/>
                <a:ea typeface="Noto Sans" panose="020B0502040504020204" pitchFamily="34" charset="0"/>
              </a:rPr>
              <a:t>Review new contributions </a:t>
            </a:r>
            <a:r>
              <a:rPr lang="en-US" dirty="0" smtClean="0">
                <a:effectLst>
                  <a:outerShdw blurRad="38100" dist="38100" dir="2700000" algn="tl">
                    <a:srgbClr val="000000">
                      <a:alpha val="43137"/>
                    </a:srgbClr>
                  </a:outerShdw>
                </a:effectLst>
                <a:latin typeface="Noto Sans" panose="020B0502040504020204" pitchFamily="34" charset="0"/>
                <a:ea typeface="Noto Sans" panose="020B0502040504020204" pitchFamily="34" charset="0"/>
              </a:rPr>
              <a:t/>
            </a:r>
            <a:br>
              <a:rPr lang="en-US" dirty="0" smtClean="0">
                <a:effectLst>
                  <a:outerShdw blurRad="38100" dist="38100" dir="2700000" algn="tl">
                    <a:srgbClr val="000000">
                      <a:alpha val="43137"/>
                    </a:srgbClr>
                  </a:outerShdw>
                </a:effectLst>
                <a:latin typeface="Noto Sans" panose="020B0502040504020204" pitchFamily="34" charset="0"/>
                <a:ea typeface="Noto Sans" panose="020B0502040504020204" pitchFamily="34" charset="0"/>
              </a:rPr>
            </a:br>
            <a:r>
              <a:rPr lang="en-US" dirty="0" smtClean="0">
                <a:effectLst>
                  <a:outerShdw blurRad="38100" dist="38100" dir="2700000" algn="tl">
                    <a:srgbClr val="000000">
                      <a:alpha val="43137"/>
                    </a:srgbClr>
                  </a:outerShdw>
                </a:effectLst>
                <a:latin typeface="Noto Sans" panose="020B0502040504020204" pitchFamily="34" charset="0"/>
                <a:ea typeface="Noto Sans" panose="020B0502040504020204" pitchFamily="34" charset="0"/>
              </a:rPr>
              <a:t>like </a:t>
            </a:r>
            <a:r>
              <a:rPr lang="en-US" dirty="0">
                <a:effectLst>
                  <a:outerShdw blurRad="38100" dist="38100" dir="2700000" algn="tl">
                    <a:srgbClr val="000000">
                      <a:alpha val="43137"/>
                    </a:srgbClr>
                  </a:outerShdw>
                </a:effectLst>
                <a:latin typeface="Noto Sans" panose="020B0502040504020204" pitchFamily="34" charset="0"/>
                <a:ea typeface="Noto Sans" panose="020B0502040504020204" pitchFamily="34" charset="0"/>
              </a:rPr>
              <a:t>a child’s drawing</a:t>
            </a:r>
            <a:endParaRPr lang="en-US" b="1" strike="sngStrike" dirty="0">
              <a:effectLst>
                <a:outerShdw blurRad="38100" dist="38100" dir="2700000" algn="tl">
                  <a:srgbClr val="000000">
                    <a:alpha val="43137"/>
                  </a:srgbClr>
                </a:outerShdw>
              </a:effectLst>
              <a:latin typeface="Noto Sans" panose="020B0502040504020204" pitchFamily="34" charset="0"/>
              <a:ea typeface="Noto Sans" panose="020B0502040504020204" pitchFamily="34" charset="0"/>
            </a:endParaRPr>
          </a:p>
        </p:txBody>
      </p:sp>
    </p:spTree>
    <p:extLst>
      <p:ext uri="{BB962C8B-B14F-4D97-AF65-F5344CB8AC3E}">
        <p14:creationId xmlns:p14="http://schemas.microsoft.com/office/powerpoint/2010/main" val="272631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36" y="501471"/>
            <a:ext cx="5829300" cy="5829300"/>
          </a:xfrm>
          <a:prstGeom prst="rect">
            <a:avLst/>
          </a:prstGeom>
        </p:spPr>
      </p:pic>
      <p:sp>
        <p:nvSpPr>
          <p:cNvPr id="2" name="Rectangle 1"/>
          <p:cNvSpPr/>
          <p:nvPr/>
        </p:nvSpPr>
        <p:spPr>
          <a:xfrm>
            <a:off x="7413939" y="2252998"/>
            <a:ext cx="5033492" cy="1815882"/>
          </a:xfrm>
          <a:prstGeom prst="rect">
            <a:avLst/>
          </a:prstGeom>
        </p:spPr>
        <p:txBody>
          <a:bodyPr wrap="square">
            <a:spAutoFit/>
          </a:bodyPr>
          <a:lstStyle/>
          <a:p>
            <a:r>
              <a:rPr lang="en-US" sz="4800" dirty="0" smtClean="0">
                <a:latin typeface="Apex New Bold" panose="02010600040501010103" pitchFamily="50" charset="0"/>
                <a:ea typeface="Apex New Bold" panose="02010600040501010103" pitchFamily="50" charset="0"/>
              </a:rPr>
              <a:t>Phil Haack</a:t>
            </a:r>
          </a:p>
          <a:p>
            <a:r>
              <a:rPr lang="en-US" sz="3200" dirty="0" smtClean="0">
                <a:latin typeface="Apex New Light" panose="02010600040501010103" pitchFamily="50" charset="0"/>
                <a:ea typeface="Apex New Light" panose="02010600040501010103" pitchFamily="50" charset="0"/>
              </a:rPr>
              <a:t>@</a:t>
            </a:r>
            <a:r>
              <a:rPr lang="en-US" sz="3200" dirty="0" err="1" smtClean="0">
                <a:latin typeface="Apex New Light" panose="02010600040501010103" pitchFamily="50" charset="0"/>
                <a:ea typeface="Apex New Light" panose="02010600040501010103" pitchFamily="50" charset="0"/>
              </a:rPr>
              <a:t>haacked</a:t>
            </a:r>
            <a:endParaRPr lang="en-US" sz="3200" dirty="0" smtClean="0">
              <a:latin typeface="Apex New Light" panose="02010600040501010103" pitchFamily="50" charset="0"/>
              <a:ea typeface="Apex New Light" panose="02010600040501010103" pitchFamily="50" charset="0"/>
            </a:endParaRPr>
          </a:p>
          <a:p>
            <a:r>
              <a:rPr lang="en-US" sz="3200" dirty="0" smtClean="0">
                <a:latin typeface="Apex New Light" panose="02010600040501010103" pitchFamily="50" charset="0"/>
                <a:ea typeface="Apex New Light" panose="02010600040501010103" pitchFamily="50" charset="0"/>
              </a:rPr>
              <a:t>https://haacked.com/</a:t>
            </a:r>
            <a:endParaRPr lang="en-US" sz="3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39929769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1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0947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0720" y="0"/>
            <a:ext cx="11108933" cy="6337634"/>
          </a:xfrm>
          <a:prstGeom prst="rect">
            <a:avLst/>
          </a:prstGeom>
        </p:spPr>
      </p:pic>
    </p:spTree>
    <p:extLst>
      <p:ext uri="{BB962C8B-B14F-4D97-AF65-F5344CB8AC3E}">
        <p14:creationId xmlns:p14="http://schemas.microsoft.com/office/powerpoint/2010/main" val="3959017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emalecoderto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884" y="432569"/>
            <a:ext cx="6089345" cy="608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377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143" y="573206"/>
            <a:ext cx="11559654" cy="6494085"/>
          </a:xfrm>
          <a:prstGeom prst="rect">
            <a:avLst/>
          </a:prstGeom>
        </p:spPr>
        <p:txBody>
          <a:bodyPr wrap="square">
            <a:spAutoFit/>
          </a:bodyPr>
          <a:lstStyle/>
          <a:p>
            <a:pPr marL="285750" indent="-285750">
              <a:buFont typeface="Arial" panose="020B0604020202020204" pitchFamily="34" charset="0"/>
              <a:buChar char="•"/>
            </a:pPr>
            <a:r>
              <a:rPr lang="en-US" sz="3200" dirty="0">
                <a:latin typeface="Apex New Light" panose="02010600040501010103" pitchFamily="50" charset="0"/>
                <a:ea typeface="Apex New Light" panose="02010600040501010103" pitchFamily="50" charset="0"/>
              </a:rPr>
              <a:t>https://www.gv.com/lib/unconscious-bias-at-work</a:t>
            </a:r>
          </a:p>
          <a:p>
            <a:pPr marL="285750" indent="-285750">
              <a:buFont typeface="Arial" panose="020B0604020202020204" pitchFamily="34" charset="0"/>
              <a:buChar char="•"/>
            </a:pPr>
            <a:r>
              <a:rPr lang="en-US" sz="3200" dirty="0">
                <a:latin typeface="Apex New Light" panose="02010600040501010103" pitchFamily="50" charset="0"/>
                <a:ea typeface="Apex New Light" panose="02010600040501010103" pitchFamily="50" charset="0"/>
              </a:rPr>
              <a:t>https://implicit.harvard.edu/implicit/takeatest.html</a:t>
            </a:r>
          </a:p>
          <a:p>
            <a:pPr marL="285750" indent="-285750">
              <a:buFont typeface="Arial" panose="020B0604020202020204" pitchFamily="34" charset="0"/>
              <a:buChar char="•"/>
            </a:pPr>
            <a:r>
              <a:rPr lang="en-US" sz="3200" dirty="0" smtClean="0">
                <a:latin typeface="Apex New Light" panose="02010600040501010103" pitchFamily="50" charset="0"/>
                <a:ea typeface="Apex New Light" panose="02010600040501010103" pitchFamily="50" charset="0"/>
              </a:rPr>
              <a:t>https://devmynd.com/blog/2015-2-mind-the-gap</a:t>
            </a:r>
          </a:p>
          <a:p>
            <a:pPr marL="285750" indent="-285750">
              <a:buFont typeface="Arial" panose="020B0604020202020204" pitchFamily="34" charset="0"/>
              <a:buChar char="•"/>
            </a:pPr>
            <a:r>
              <a:rPr lang="en-US" sz="3200" dirty="0" smtClean="0">
                <a:latin typeface="Apex New Light" panose="02010600040501010103" pitchFamily="50" charset="0"/>
                <a:ea typeface="Apex New Light" panose="02010600040501010103" pitchFamily="50" charset="0"/>
              </a:rPr>
              <a:t>https</a:t>
            </a:r>
            <a:r>
              <a:rPr lang="en-US" sz="3200" dirty="0">
                <a:latin typeface="Apex New Light" panose="02010600040501010103" pitchFamily="50" charset="0"/>
                <a:ea typeface="Apex New Light" panose="02010600040501010103" pitchFamily="50" charset="0"/>
              </a:rPr>
              <a:t>://</a:t>
            </a:r>
            <a:r>
              <a:rPr lang="en-US" sz="3200" dirty="0" smtClean="0">
                <a:latin typeface="Apex New Light" panose="02010600040501010103" pitchFamily="50" charset="0"/>
                <a:ea typeface="Apex New Light" panose="02010600040501010103" pitchFamily="50" charset="0"/>
              </a:rPr>
              <a:t>twitter.com/freebsdgirl/status/571350489649950720</a:t>
            </a:r>
          </a:p>
          <a:p>
            <a:pPr marL="285750" indent="-285750">
              <a:buFont typeface="Arial" panose="020B0604020202020204" pitchFamily="34" charset="0"/>
              <a:buChar char="•"/>
            </a:pPr>
            <a:r>
              <a:rPr lang="en-US" sz="3200" dirty="0">
                <a:latin typeface="Apex New Light" panose="02010600040501010103" pitchFamily="50" charset="0"/>
                <a:ea typeface="Apex New Light" panose="02010600040501010103" pitchFamily="50" charset="0"/>
              </a:rPr>
              <a:t>http://</a:t>
            </a:r>
            <a:r>
              <a:rPr lang="en-US" sz="3200" dirty="0" smtClean="0">
                <a:latin typeface="Apex New Light" panose="02010600040501010103" pitchFamily="50" charset="0"/>
                <a:ea typeface="Apex New Light" panose="02010600040501010103" pitchFamily="50" charset="0"/>
              </a:rPr>
              <a:t>www.businessinsider.com/google-course-on-unconscious-bias-2014-9#ixzz3X35iqeGy</a:t>
            </a:r>
          </a:p>
          <a:p>
            <a:pPr marL="285750" indent="-285750">
              <a:buFont typeface="Arial" panose="020B0604020202020204" pitchFamily="34" charset="0"/>
              <a:buChar char="•"/>
            </a:pPr>
            <a:r>
              <a:rPr lang="en-US" sz="3200" dirty="0">
                <a:latin typeface="Apex New Light" panose="02010600040501010103" pitchFamily="50" charset="0"/>
                <a:ea typeface="Apex New Light" panose="02010600040501010103" pitchFamily="50" charset="0"/>
              </a:rPr>
              <a:t>http://</a:t>
            </a:r>
            <a:r>
              <a:rPr lang="en-US" sz="3200" dirty="0" smtClean="0">
                <a:latin typeface="Apex New Light" panose="02010600040501010103" pitchFamily="50" charset="0"/>
                <a:ea typeface="Apex New Light" panose="02010600040501010103" pitchFamily="50" charset="0"/>
              </a:rPr>
              <a:t>geekfeminism.wikia.com/wiki/Geek_Feminism_Wiki</a:t>
            </a:r>
          </a:p>
          <a:p>
            <a:pPr marL="285750" indent="-285750">
              <a:buFont typeface="Arial" panose="020B0604020202020204" pitchFamily="34" charset="0"/>
              <a:buChar char="•"/>
            </a:pPr>
            <a:r>
              <a:rPr lang="en-US" sz="3200" dirty="0" smtClean="0">
                <a:latin typeface="Apex New Light" panose="02010600040501010103" pitchFamily="50" charset="0"/>
                <a:ea typeface="Apex New Light" panose="02010600040501010103" pitchFamily="50" charset="0"/>
              </a:rPr>
              <a:t>https</a:t>
            </a:r>
            <a:r>
              <a:rPr lang="en-US" sz="3200" dirty="0">
                <a:latin typeface="Apex New Light" panose="02010600040501010103" pitchFamily="50" charset="0"/>
                <a:ea typeface="Apex New Light" panose="02010600040501010103" pitchFamily="50" charset="0"/>
              </a:rPr>
              <a:t>://</a:t>
            </a:r>
            <a:r>
              <a:rPr lang="en-US" sz="3200" dirty="0" smtClean="0">
                <a:latin typeface="Apex New Light" panose="02010600040501010103" pitchFamily="50" charset="0"/>
                <a:ea typeface="Apex New Light" panose="02010600040501010103" pitchFamily="50" charset="0"/>
              </a:rPr>
              <a:t>twitter.com/nrrrdcore/status/575569430538776578</a:t>
            </a:r>
          </a:p>
          <a:p>
            <a:pPr marL="285750" indent="-285750">
              <a:buFont typeface="Arial" panose="020B0604020202020204" pitchFamily="34" charset="0"/>
              <a:buChar char="•"/>
            </a:pPr>
            <a:r>
              <a:rPr lang="en-US" sz="3200" dirty="0">
                <a:latin typeface="Apex New Light" panose="02010600040501010103" pitchFamily="50" charset="0"/>
                <a:ea typeface="Apex New Light" panose="02010600040501010103" pitchFamily="50" charset="0"/>
              </a:rPr>
              <a:t>http://</a:t>
            </a:r>
            <a:r>
              <a:rPr lang="en-US" sz="3200" dirty="0" smtClean="0">
                <a:latin typeface="Apex New Light" panose="02010600040501010103" pitchFamily="50" charset="0"/>
                <a:ea typeface="Apex New Light" panose="02010600040501010103" pitchFamily="50" charset="0"/>
              </a:rPr>
              <a:t>www.catalyst.org/media/companies-more-women-board-directors-experience-higher-financial-performance-according-latest</a:t>
            </a:r>
          </a:p>
          <a:p>
            <a:pPr marL="285750" indent="-285750">
              <a:buFont typeface="Arial" panose="020B0604020202020204" pitchFamily="34" charset="0"/>
              <a:buChar char="•"/>
            </a:pPr>
            <a:endParaRPr lang="en-US" sz="3200" dirty="0" smtClean="0">
              <a:latin typeface="Apex New Light" panose="02010600040501010103" pitchFamily="50" charset="0"/>
              <a:ea typeface="Apex New Light" panose="02010600040501010103" pitchFamily="50" charset="0"/>
            </a:endParaRPr>
          </a:p>
          <a:p>
            <a:pPr marL="285750" indent="-285750">
              <a:buFont typeface="Arial" panose="020B0604020202020204" pitchFamily="34" charset="0"/>
              <a:buChar char="•"/>
            </a:pPr>
            <a:endParaRPr lang="en-US" sz="3200" dirty="0">
              <a:latin typeface="Apex New Light" panose="02010600040501010103" pitchFamily="50" charset="0"/>
              <a:ea typeface="Apex New Light" panose="02010600040501010103" pitchFamily="50" charset="0"/>
            </a:endParaRPr>
          </a:p>
        </p:txBody>
      </p:sp>
    </p:spTree>
    <p:extLst>
      <p:ext uri="{BB962C8B-B14F-4D97-AF65-F5344CB8AC3E}">
        <p14:creationId xmlns:p14="http://schemas.microsoft.com/office/powerpoint/2010/main" val="42377933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68869" y="1360557"/>
            <a:ext cx="8923130" cy="4003014"/>
          </a:xfrm>
          <a:prstGeom prst="rect">
            <a:avLst/>
          </a:prstGeom>
          <a:solidFill>
            <a:srgbClr val="41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784980" y="704319"/>
            <a:ext cx="822661" cy="2369880"/>
          </a:xfrm>
          <a:prstGeom prst="rect">
            <a:avLst/>
          </a:prstGeom>
          <a:noFill/>
        </p:spPr>
        <p:txBody>
          <a:bodyPr wrap="none" rtlCol="0">
            <a:spAutoFit/>
          </a:bodyPr>
          <a:lstStyle/>
          <a:p>
            <a:r>
              <a:rPr lang="en-US" sz="14800" dirty="0" smtClean="0">
                <a:solidFill>
                  <a:srgbClr val="6D6D6D"/>
                </a:solidFill>
                <a:latin typeface="Apex New Medium" panose="02010600040501010103" pitchFamily="50" charset="0"/>
                <a:ea typeface="Apex New Medium" panose="02010600040501010103" pitchFamily="50" charset="0"/>
              </a:rPr>
              <a:t>“</a:t>
            </a:r>
            <a:endParaRPr lang="en-US" sz="14800" dirty="0">
              <a:solidFill>
                <a:srgbClr val="6D6D6D"/>
              </a:solidFill>
              <a:latin typeface="Apex New Medium" panose="02010600040501010103" pitchFamily="50" charset="0"/>
              <a:ea typeface="Apex New Medium" panose="02010600040501010103" pitchFamily="50" charset="0"/>
            </a:endParaRPr>
          </a:p>
        </p:txBody>
      </p:sp>
      <p:sp>
        <p:nvSpPr>
          <p:cNvPr id="5" name="TextBox 4"/>
          <p:cNvSpPr txBox="1"/>
          <p:nvPr/>
        </p:nvSpPr>
        <p:spPr>
          <a:xfrm rot="10800000">
            <a:off x="10923509" y="3605284"/>
            <a:ext cx="822661" cy="2369880"/>
          </a:xfrm>
          <a:prstGeom prst="rect">
            <a:avLst/>
          </a:prstGeom>
          <a:noFill/>
        </p:spPr>
        <p:txBody>
          <a:bodyPr wrap="none" rtlCol="0">
            <a:spAutoFit/>
          </a:bodyPr>
          <a:lstStyle/>
          <a:p>
            <a:r>
              <a:rPr lang="en-US" sz="14800" dirty="0" smtClean="0">
                <a:solidFill>
                  <a:srgbClr val="64645F"/>
                </a:solidFill>
                <a:latin typeface="Apex New Medium" panose="02010600040501010103" pitchFamily="50" charset="0"/>
                <a:ea typeface="Apex New Medium" panose="02010600040501010103" pitchFamily="50" charset="0"/>
              </a:rPr>
              <a:t>“</a:t>
            </a:r>
            <a:endParaRPr lang="en-US" sz="14800" dirty="0">
              <a:solidFill>
                <a:srgbClr val="64645F"/>
              </a:solidFill>
              <a:latin typeface="Apex New Medium" panose="02010600040501010103" pitchFamily="50" charset="0"/>
              <a:ea typeface="Apex New Medium" panose="02010600040501010103" pitchFamily="50" charset="0"/>
            </a:endParaRPr>
          </a:p>
        </p:txBody>
      </p:sp>
      <p:sp>
        <p:nvSpPr>
          <p:cNvPr id="6" name="TextBox 5"/>
          <p:cNvSpPr txBox="1"/>
          <p:nvPr/>
        </p:nvSpPr>
        <p:spPr>
          <a:xfrm>
            <a:off x="4048836" y="2097206"/>
            <a:ext cx="7551761" cy="1384995"/>
          </a:xfrm>
          <a:prstGeom prst="rect">
            <a:avLst/>
          </a:prstGeom>
          <a:noFill/>
        </p:spPr>
        <p:txBody>
          <a:bodyPr wrap="square" rtlCol="0">
            <a:spAutoFit/>
          </a:bodyPr>
          <a:lstStyle/>
          <a:p>
            <a:r>
              <a:rPr lang="en-US" sz="2800" dirty="0" smtClean="0">
                <a:latin typeface="Apex Serif Bold Italic" panose="02010600040501010103" pitchFamily="50" charset="0"/>
                <a:ea typeface="Apex Serif Bold Italic" panose="02010600040501010103" pitchFamily="50" charset="0"/>
              </a:rPr>
              <a:t>THE MAJOR PROBLEMS OF OUR WORK ARE NOT SO MUCH TECHNOLOGICAL AS SOCIOLOGICAL IN NATURE.</a:t>
            </a:r>
            <a:endParaRPr lang="en-US" sz="2800" dirty="0">
              <a:latin typeface="Apex Serif Bold Italic" panose="02010600040501010103" pitchFamily="50" charset="0"/>
              <a:ea typeface="Apex Serif Bold Italic" panose="02010600040501010103" pitchFamily="50" charset="0"/>
            </a:endParaRPr>
          </a:p>
        </p:txBody>
      </p:sp>
      <p:sp>
        <p:nvSpPr>
          <p:cNvPr id="7" name="TextBox 6"/>
          <p:cNvSpPr txBox="1"/>
          <p:nvPr/>
        </p:nvSpPr>
        <p:spPr>
          <a:xfrm>
            <a:off x="4101152" y="3482201"/>
            <a:ext cx="5664436" cy="369332"/>
          </a:xfrm>
          <a:prstGeom prst="rect">
            <a:avLst/>
          </a:prstGeom>
          <a:noFill/>
        </p:spPr>
        <p:txBody>
          <a:bodyPr wrap="none" rtlCol="0">
            <a:spAutoFit/>
          </a:bodyPr>
          <a:lstStyle/>
          <a:p>
            <a:r>
              <a:rPr lang="en-US" dirty="0" smtClean="0">
                <a:solidFill>
                  <a:schemeClr val="tx1">
                    <a:lumMod val="50000"/>
                  </a:schemeClr>
                </a:solidFill>
                <a:latin typeface="Apex New Medium" panose="02010600040501010103" pitchFamily="50" charset="0"/>
                <a:ea typeface="Apex New Medium" panose="02010600040501010103" pitchFamily="50" charset="0"/>
              </a:rPr>
              <a:t>- TIMOTHY LISTER and TOM DEMARCO in </a:t>
            </a:r>
            <a:r>
              <a:rPr lang="en-US" i="1" dirty="0" smtClean="0">
                <a:solidFill>
                  <a:schemeClr val="tx1">
                    <a:lumMod val="50000"/>
                  </a:schemeClr>
                </a:solidFill>
                <a:latin typeface="Apex New Medium" panose="02010600040501010103" pitchFamily="50" charset="0"/>
                <a:ea typeface="Apex New Medium" panose="02010600040501010103" pitchFamily="50" charset="0"/>
              </a:rPr>
              <a:t>PEOPLEWARE</a:t>
            </a:r>
            <a:endParaRPr lang="en-US" i="1" dirty="0">
              <a:solidFill>
                <a:schemeClr val="tx1">
                  <a:lumMod val="50000"/>
                </a:schemeClr>
              </a:solidFill>
              <a:latin typeface="Apex New Medium" panose="02010600040501010103" pitchFamily="50" charset="0"/>
              <a:ea typeface="Apex New Medium" panose="02010600040501010103" pitchFamily="50" charset="0"/>
            </a:endParaRPr>
          </a:p>
        </p:txBody>
      </p:sp>
    </p:spTree>
    <p:extLst>
      <p:ext uri="{BB962C8B-B14F-4D97-AF65-F5344CB8AC3E}">
        <p14:creationId xmlns:p14="http://schemas.microsoft.com/office/powerpoint/2010/main" val="42559942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726" y="2714964"/>
            <a:ext cx="11441465" cy="892552"/>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THERE’S A LOT TO ADMIRE ABOUT OSS</a:t>
            </a:r>
            <a:endParaRPr lang="en-US" sz="5200" dirty="0">
              <a:latin typeface="Apex New Heavy" panose="02010600040501010103" pitchFamily="50" charset="0"/>
              <a:ea typeface="Apex New Heavy" panose="02010600040501010103" pitchFamily="50" charset="0"/>
            </a:endParaRPr>
          </a:p>
        </p:txBody>
      </p:sp>
    </p:spTree>
    <p:extLst>
      <p:ext uri="{BB962C8B-B14F-4D97-AF65-F5344CB8AC3E}">
        <p14:creationId xmlns:p14="http://schemas.microsoft.com/office/powerpoint/2010/main" val="3073386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01" y="0"/>
            <a:ext cx="10971626" cy="6858000"/>
          </a:xfrm>
          <a:prstGeom prst="rect">
            <a:avLst/>
          </a:prstGeom>
        </p:spPr>
      </p:pic>
    </p:spTree>
    <p:extLst>
      <p:ext uri="{BB962C8B-B14F-4D97-AF65-F5344CB8AC3E}">
        <p14:creationId xmlns:p14="http://schemas.microsoft.com/office/powerpoint/2010/main" val="3051992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1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50" y="240341"/>
            <a:ext cx="700698" cy="1301295"/>
          </a:xfrm>
          <a:prstGeom prst="rect">
            <a:avLst/>
          </a:prstGeom>
        </p:spPr>
      </p:pic>
      <p:pic>
        <p:nvPicPr>
          <p:cNvPr id="199" name="Picture 1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75" y="257000"/>
            <a:ext cx="700698" cy="1301295"/>
          </a:xfrm>
          <a:prstGeom prst="rect">
            <a:avLst/>
          </a:prstGeom>
        </p:spPr>
      </p:pic>
      <p:pic>
        <p:nvPicPr>
          <p:cNvPr id="204" name="Picture 2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974" y="239776"/>
            <a:ext cx="700698" cy="1301295"/>
          </a:xfrm>
          <a:prstGeom prst="rect">
            <a:avLst/>
          </a:prstGeom>
        </p:spPr>
      </p:pic>
      <p:pic>
        <p:nvPicPr>
          <p:cNvPr id="208" name="Picture 2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42" y="239209"/>
            <a:ext cx="700698" cy="1301295"/>
          </a:xfrm>
          <a:prstGeom prst="rect">
            <a:avLst/>
          </a:prstGeom>
        </p:spPr>
      </p:pic>
      <p:pic>
        <p:nvPicPr>
          <p:cNvPr id="202" name="Picture 2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662" y="239774"/>
            <a:ext cx="700698" cy="1301295"/>
          </a:xfrm>
          <a:prstGeom prst="rect">
            <a:avLst/>
          </a:prstGeom>
        </p:spPr>
      </p:pic>
      <p:pic>
        <p:nvPicPr>
          <p:cNvPr id="203" name="Picture 2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687" y="256433"/>
            <a:ext cx="700698" cy="1301295"/>
          </a:xfrm>
          <a:prstGeom prst="rect">
            <a:avLst/>
          </a:prstGeom>
        </p:spPr>
      </p:pic>
      <p:pic>
        <p:nvPicPr>
          <p:cNvPr id="210" name="Picture 2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587" y="224978"/>
            <a:ext cx="700698" cy="1301295"/>
          </a:xfrm>
          <a:prstGeom prst="rect">
            <a:avLst/>
          </a:prstGeom>
        </p:spPr>
      </p:pic>
      <p:pic>
        <p:nvPicPr>
          <p:cNvPr id="205" name="Picture 2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343" y="256433"/>
            <a:ext cx="700698" cy="1301295"/>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751" y="1510755"/>
            <a:ext cx="700696" cy="1301293"/>
          </a:xfrm>
          <a:prstGeom prst="rect">
            <a:avLst/>
          </a:prstGeom>
        </p:spPr>
      </p:pic>
      <p:pic>
        <p:nvPicPr>
          <p:cNvPr id="151" name="Picture 1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50" y="1510750"/>
            <a:ext cx="700698" cy="1301295"/>
          </a:xfrm>
          <a:prstGeom prst="rect">
            <a:avLst/>
          </a:prstGeom>
        </p:spPr>
      </p:pic>
      <p:pic>
        <p:nvPicPr>
          <p:cNvPr id="159" name="Picture 1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75" y="1527409"/>
            <a:ext cx="700698" cy="13012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2" y="1510752"/>
            <a:ext cx="700698" cy="130129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0208" y="211569"/>
            <a:ext cx="781880" cy="1332254"/>
          </a:xfrm>
          <a:prstGeom prst="rect">
            <a:avLst/>
          </a:prstGeom>
        </p:spPr>
      </p:pic>
      <p:sp>
        <p:nvSpPr>
          <p:cNvPr id="62" name="TextBox 61"/>
          <p:cNvSpPr txBox="1"/>
          <p:nvPr/>
        </p:nvSpPr>
        <p:spPr>
          <a:xfrm>
            <a:off x="1237357" y="1783938"/>
            <a:ext cx="184731" cy="335756"/>
          </a:xfrm>
          <a:prstGeom prst="rect">
            <a:avLst/>
          </a:prstGeom>
          <a:noFill/>
        </p:spPr>
        <p:txBody>
          <a:bodyPr wrap="none" rtlCol="0">
            <a:spAutoFit/>
          </a:bodyPr>
          <a:lstStyle/>
          <a:p>
            <a:endParaRPr lang="en-US" dirty="0"/>
          </a:p>
        </p:txBody>
      </p:sp>
      <p:pic>
        <p:nvPicPr>
          <p:cNvPr id="150" name="Picture 1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0321" y="211569"/>
            <a:ext cx="781880" cy="1332254"/>
          </a:xfrm>
          <a:prstGeom prst="rect">
            <a:avLst/>
          </a:prstGeom>
        </p:spPr>
      </p:pic>
      <p:pic>
        <p:nvPicPr>
          <p:cNvPr id="179" name="Picture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662" y="1510183"/>
            <a:ext cx="700698" cy="1301295"/>
          </a:xfrm>
          <a:prstGeom prst="rect">
            <a:avLst/>
          </a:prstGeom>
        </p:spPr>
      </p:pic>
      <p:pic>
        <p:nvPicPr>
          <p:cNvPr id="180" name="Picture 1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687" y="1526842"/>
            <a:ext cx="700698" cy="1301295"/>
          </a:xfrm>
          <a:prstGeom prst="rect">
            <a:avLst/>
          </a:prstGeom>
        </p:spPr>
      </p:pic>
      <p:pic>
        <p:nvPicPr>
          <p:cNvPr id="181" name="Picture 1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974" y="1510185"/>
            <a:ext cx="700698" cy="1301295"/>
          </a:xfrm>
          <a:prstGeom prst="rect">
            <a:avLst/>
          </a:prstGeom>
        </p:spPr>
      </p:pic>
      <p:pic>
        <p:nvPicPr>
          <p:cNvPr id="182" name="Picture 1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343" y="1526842"/>
            <a:ext cx="700698" cy="1301295"/>
          </a:xfrm>
          <a:prstGeom prst="rect">
            <a:avLst/>
          </a:prstGeom>
        </p:spPr>
      </p:pic>
      <p:pic>
        <p:nvPicPr>
          <p:cNvPr id="185" name="Picture 1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42" y="1509618"/>
            <a:ext cx="700698" cy="1301295"/>
          </a:xfrm>
          <a:prstGeom prst="rect">
            <a:avLst/>
          </a:prstGeom>
        </p:spPr>
      </p:pic>
      <p:pic>
        <p:nvPicPr>
          <p:cNvPr id="186" name="Picture 1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588" y="1495392"/>
            <a:ext cx="700696" cy="1301293"/>
          </a:xfrm>
          <a:prstGeom prst="rect">
            <a:avLst/>
          </a:prstGeom>
        </p:spPr>
      </p:pic>
      <p:pic>
        <p:nvPicPr>
          <p:cNvPr id="187" name="Picture 1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587" y="1495387"/>
            <a:ext cx="700698" cy="1301295"/>
          </a:xfrm>
          <a:prstGeom prst="rect">
            <a:avLst/>
          </a:prstGeom>
        </p:spPr>
      </p:pic>
      <p:pic>
        <p:nvPicPr>
          <p:cNvPr id="188" name="Picture 1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612" y="1512046"/>
            <a:ext cx="700698" cy="1301295"/>
          </a:xfrm>
          <a:prstGeom prst="rect">
            <a:avLst/>
          </a:prstGeom>
        </p:spPr>
      </p:pic>
      <p:pic>
        <p:nvPicPr>
          <p:cNvPr id="189" name="Picture 1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9" y="1495389"/>
            <a:ext cx="700698" cy="1301295"/>
          </a:xfrm>
          <a:prstGeom prst="rect">
            <a:avLst/>
          </a:prstGeom>
        </p:spPr>
      </p:pic>
      <p:pic>
        <p:nvPicPr>
          <p:cNvPr id="190" name="Picture 1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499" y="1494820"/>
            <a:ext cx="700698" cy="1301295"/>
          </a:xfrm>
          <a:prstGeom prst="rect">
            <a:avLst/>
          </a:prstGeom>
        </p:spPr>
      </p:pic>
      <p:pic>
        <p:nvPicPr>
          <p:cNvPr id="191" name="Picture 1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24" y="1511479"/>
            <a:ext cx="700698" cy="1301295"/>
          </a:xfrm>
          <a:prstGeom prst="rect">
            <a:avLst/>
          </a:prstGeom>
        </p:spPr>
      </p:pic>
      <p:pic>
        <p:nvPicPr>
          <p:cNvPr id="192" name="Picture 1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11" y="1494822"/>
            <a:ext cx="700698" cy="1301295"/>
          </a:xfrm>
          <a:prstGeom prst="rect">
            <a:avLst/>
          </a:prstGeom>
        </p:spPr>
      </p:pic>
      <p:pic>
        <p:nvPicPr>
          <p:cNvPr id="193" name="Picture 1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180" y="1511479"/>
            <a:ext cx="700698" cy="1301295"/>
          </a:xfrm>
          <a:prstGeom prst="rect">
            <a:avLst/>
          </a:prstGeom>
        </p:spPr>
      </p:pic>
      <p:pic>
        <p:nvPicPr>
          <p:cNvPr id="194" name="Picture 1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67" y="1494253"/>
            <a:ext cx="700698" cy="1301295"/>
          </a:xfrm>
          <a:prstGeom prst="rect">
            <a:avLst/>
          </a:prstGeom>
        </p:spPr>
      </p:pic>
      <p:pic>
        <p:nvPicPr>
          <p:cNvPr id="195" name="Picture 1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092" y="1510912"/>
            <a:ext cx="700698" cy="1301295"/>
          </a:xfrm>
          <a:prstGeom prst="rect">
            <a:avLst/>
          </a:prstGeom>
        </p:spPr>
      </p:pic>
      <p:pic>
        <p:nvPicPr>
          <p:cNvPr id="196" name="Picture 19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79" y="1494255"/>
            <a:ext cx="700698" cy="1301295"/>
          </a:xfrm>
          <a:prstGeom prst="rect">
            <a:avLst/>
          </a:prstGeom>
        </p:spPr>
      </p:pic>
      <p:pic>
        <p:nvPicPr>
          <p:cNvPr id="200" name="Picture 1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2" y="240343"/>
            <a:ext cx="700698" cy="1301295"/>
          </a:xfrm>
          <a:prstGeom prst="rect">
            <a:avLst/>
          </a:prstGeom>
        </p:spPr>
      </p:pic>
      <p:sp>
        <p:nvSpPr>
          <p:cNvPr id="201" name="TextBox 200"/>
          <p:cNvSpPr txBox="1"/>
          <p:nvPr/>
        </p:nvSpPr>
        <p:spPr>
          <a:xfrm>
            <a:off x="1237357" y="513529"/>
            <a:ext cx="184731" cy="335756"/>
          </a:xfrm>
          <a:prstGeom prst="rect">
            <a:avLst/>
          </a:prstGeom>
          <a:noFill/>
        </p:spPr>
        <p:txBody>
          <a:bodyPr wrap="none" rtlCol="0">
            <a:spAutoFit/>
          </a:bodyPr>
          <a:lstStyle/>
          <a:p>
            <a:endParaRPr lang="en-US" dirty="0"/>
          </a:p>
        </p:txBody>
      </p:sp>
      <p:pic>
        <p:nvPicPr>
          <p:cNvPr id="211" name="Picture 2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612" y="241637"/>
            <a:ext cx="700698" cy="1301295"/>
          </a:xfrm>
          <a:prstGeom prst="rect">
            <a:avLst/>
          </a:prstGeom>
        </p:spPr>
      </p:pic>
      <p:pic>
        <p:nvPicPr>
          <p:cNvPr id="212" name="Picture 2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9" y="224980"/>
            <a:ext cx="700698" cy="1301295"/>
          </a:xfrm>
          <a:prstGeom prst="rect">
            <a:avLst/>
          </a:prstGeom>
        </p:spPr>
      </p:pic>
      <p:pic>
        <p:nvPicPr>
          <p:cNvPr id="213" name="Picture 2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499" y="224411"/>
            <a:ext cx="700698" cy="1301295"/>
          </a:xfrm>
          <a:prstGeom prst="rect">
            <a:avLst/>
          </a:prstGeom>
        </p:spPr>
      </p:pic>
      <p:pic>
        <p:nvPicPr>
          <p:cNvPr id="214" name="Picture 2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24" y="241070"/>
            <a:ext cx="700698" cy="1301295"/>
          </a:xfrm>
          <a:prstGeom prst="rect">
            <a:avLst/>
          </a:prstGeom>
        </p:spPr>
      </p:pic>
      <p:pic>
        <p:nvPicPr>
          <p:cNvPr id="215" name="Picture 2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11" y="224413"/>
            <a:ext cx="700698" cy="1301295"/>
          </a:xfrm>
          <a:prstGeom prst="rect">
            <a:avLst/>
          </a:prstGeom>
        </p:spPr>
      </p:pic>
      <p:pic>
        <p:nvPicPr>
          <p:cNvPr id="216" name="Picture 2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180" y="241070"/>
            <a:ext cx="700698" cy="1301295"/>
          </a:xfrm>
          <a:prstGeom prst="rect">
            <a:avLst/>
          </a:prstGeom>
        </p:spPr>
      </p:pic>
      <p:pic>
        <p:nvPicPr>
          <p:cNvPr id="217" name="Picture 2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67" y="223844"/>
            <a:ext cx="700698" cy="1301295"/>
          </a:xfrm>
          <a:prstGeom prst="rect">
            <a:avLst/>
          </a:prstGeom>
        </p:spPr>
      </p:pic>
      <p:pic>
        <p:nvPicPr>
          <p:cNvPr id="218" name="Picture 2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092" y="240503"/>
            <a:ext cx="700698" cy="1301295"/>
          </a:xfrm>
          <a:prstGeom prst="rect">
            <a:avLst/>
          </a:prstGeom>
        </p:spPr>
      </p:pic>
      <p:pic>
        <p:nvPicPr>
          <p:cNvPr id="219" name="Picture 2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79" y="223846"/>
            <a:ext cx="700698" cy="1301295"/>
          </a:xfrm>
          <a:prstGeom prst="rect">
            <a:avLst/>
          </a:prstGeom>
        </p:spPr>
      </p:pic>
      <p:pic>
        <p:nvPicPr>
          <p:cNvPr id="220" name="Picture 2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751" y="4076777"/>
            <a:ext cx="700696" cy="1301293"/>
          </a:xfrm>
          <a:prstGeom prst="rect">
            <a:avLst/>
          </a:prstGeom>
        </p:spPr>
      </p:pic>
      <p:pic>
        <p:nvPicPr>
          <p:cNvPr id="221" name="Picture 2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50" y="4076772"/>
            <a:ext cx="700698" cy="1301295"/>
          </a:xfrm>
          <a:prstGeom prst="rect">
            <a:avLst/>
          </a:prstGeom>
        </p:spPr>
      </p:pic>
      <p:pic>
        <p:nvPicPr>
          <p:cNvPr id="222" name="Picture 2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75" y="4093431"/>
            <a:ext cx="700698" cy="1301295"/>
          </a:xfrm>
          <a:prstGeom prst="rect">
            <a:avLst/>
          </a:prstGeom>
        </p:spPr>
      </p:pic>
      <p:pic>
        <p:nvPicPr>
          <p:cNvPr id="223" name="Picture 2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2" y="4076774"/>
            <a:ext cx="700698" cy="1301295"/>
          </a:xfrm>
          <a:prstGeom prst="rect">
            <a:avLst/>
          </a:prstGeom>
        </p:spPr>
      </p:pic>
      <p:sp>
        <p:nvSpPr>
          <p:cNvPr id="224" name="TextBox 223"/>
          <p:cNvSpPr txBox="1"/>
          <p:nvPr/>
        </p:nvSpPr>
        <p:spPr>
          <a:xfrm>
            <a:off x="1237357" y="4349960"/>
            <a:ext cx="184731" cy="335756"/>
          </a:xfrm>
          <a:prstGeom prst="rect">
            <a:avLst/>
          </a:prstGeom>
          <a:noFill/>
        </p:spPr>
        <p:txBody>
          <a:bodyPr wrap="none" rtlCol="0">
            <a:spAutoFit/>
          </a:bodyPr>
          <a:lstStyle/>
          <a:p>
            <a:endParaRPr lang="en-US" dirty="0"/>
          </a:p>
        </p:txBody>
      </p:sp>
      <p:pic>
        <p:nvPicPr>
          <p:cNvPr id="225" name="Picture 2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662" y="4076205"/>
            <a:ext cx="700698" cy="1301295"/>
          </a:xfrm>
          <a:prstGeom prst="rect">
            <a:avLst/>
          </a:prstGeom>
        </p:spPr>
      </p:pic>
      <p:pic>
        <p:nvPicPr>
          <p:cNvPr id="226" name="Picture 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687" y="4092864"/>
            <a:ext cx="700698" cy="1301295"/>
          </a:xfrm>
          <a:prstGeom prst="rect">
            <a:avLst/>
          </a:prstGeom>
        </p:spPr>
      </p:pic>
      <p:pic>
        <p:nvPicPr>
          <p:cNvPr id="227" name="Picture 2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974" y="4087427"/>
            <a:ext cx="700698" cy="1301295"/>
          </a:xfrm>
          <a:prstGeom prst="rect">
            <a:avLst/>
          </a:prstGeom>
        </p:spPr>
      </p:pic>
      <p:pic>
        <p:nvPicPr>
          <p:cNvPr id="228" name="Picture 2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343" y="4092864"/>
            <a:ext cx="700698" cy="1301295"/>
          </a:xfrm>
          <a:prstGeom prst="rect">
            <a:avLst/>
          </a:prstGeom>
        </p:spPr>
      </p:pic>
      <p:pic>
        <p:nvPicPr>
          <p:cNvPr id="231" name="Picture 2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42" y="4075640"/>
            <a:ext cx="700698" cy="1301295"/>
          </a:xfrm>
          <a:prstGeom prst="rect">
            <a:avLst/>
          </a:prstGeom>
        </p:spPr>
      </p:pic>
      <p:pic>
        <p:nvPicPr>
          <p:cNvPr id="232" name="Picture 2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588" y="4061414"/>
            <a:ext cx="700696" cy="1301293"/>
          </a:xfrm>
          <a:prstGeom prst="rect">
            <a:avLst/>
          </a:prstGeom>
        </p:spPr>
      </p:pic>
      <p:pic>
        <p:nvPicPr>
          <p:cNvPr id="233" name="Picture 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587" y="4061409"/>
            <a:ext cx="700698" cy="1301295"/>
          </a:xfrm>
          <a:prstGeom prst="rect">
            <a:avLst/>
          </a:prstGeom>
        </p:spPr>
      </p:pic>
      <p:pic>
        <p:nvPicPr>
          <p:cNvPr id="234" name="Picture 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612" y="4078068"/>
            <a:ext cx="700698" cy="1301295"/>
          </a:xfrm>
          <a:prstGeom prst="rect">
            <a:avLst/>
          </a:prstGeom>
        </p:spPr>
      </p:pic>
      <p:pic>
        <p:nvPicPr>
          <p:cNvPr id="235" name="Picture 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9" y="4061411"/>
            <a:ext cx="700698" cy="1301295"/>
          </a:xfrm>
          <a:prstGeom prst="rect">
            <a:avLst/>
          </a:prstGeom>
        </p:spPr>
      </p:pic>
      <p:pic>
        <p:nvPicPr>
          <p:cNvPr id="236" name="Picture 2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499" y="4060842"/>
            <a:ext cx="700698" cy="1301295"/>
          </a:xfrm>
          <a:prstGeom prst="rect">
            <a:avLst/>
          </a:prstGeom>
        </p:spPr>
      </p:pic>
      <p:pic>
        <p:nvPicPr>
          <p:cNvPr id="237" name="Picture 2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24" y="4071891"/>
            <a:ext cx="700698" cy="1301295"/>
          </a:xfrm>
          <a:prstGeom prst="rect">
            <a:avLst/>
          </a:prstGeom>
        </p:spPr>
      </p:pic>
      <p:pic>
        <p:nvPicPr>
          <p:cNvPr id="238" name="Picture 2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11" y="4060844"/>
            <a:ext cx="700698" cy="1301295"/>
          </a:xfrm>
          <a:prstGeom prst="rect">
            <a:avLst/>
          </a:prstGeom>
        </p:spPr>
      </p:pic>
      <p:pic>
        <p:nvPicPr>
          <p:cNvPr id="239" name="Picture 2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180" y="4077501"/>
            <a:ext cx="700698" cy="1301295"/>
          </a:xfrm>
          <a:prstGeom prst="rect">
            <a:avLst/>
          </a:prstGeom>
        </p:spPr>
      </p:pic>
      <p:pic>
        <p:nvPicPr>
          <p:cNvPr id="240" name="Picture 2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67" y="4060275"/>
            <a:ext cx="700698" cy="1301295"/>
          </a:xfrm>
          <a:prstGeom prst="rect">
            <a:avLst/>
          </a:prstGeom>
        </p:spPr>
      </p:pic>
      <p:pic>
        <p:nvPicPr>
          <p:cNvPr id="241" name="Picture 2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092" y="4076934"/>
            <a:ext cx="700698" cy="1301295"/>
          </a:xfrm>
          <a:prstGeom prst="rect">
            <a:avLst/>
          </a:prstGeom>
        </p:spPr>
      </p:pic>
      <p:pic>
        <p:nvPicPr>
          <p:cNvPr id="242" name="Picture 2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79" y="4060277"/>
            <a:ext cx="700698" cy="1301295"/>
          </a:xfrm>
          <a:prstGeom prst="rect">
            <a:avLst/>
          </a:prstGeom>
        </p:spPr>
      </p:pic>
      <p:pic>
        <p:nvPicPr>
          <p:cNvPr id="243" name="Picture 2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751" y="2806368"/>
            <a:ext cx="700696" cy="1301293"/>
          </a:xfrm>
          <a:prstGeom prst="rect">
            <a:avLst/>
          </a:prstGeom>
        </p:spPr>
      </p:pic>
      <p:pic>
        <p:nvPicPr>
          <p:cNvPr id="244" name="Picture 2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50" y="2806363"/>
            <a:ext cx="700698" cy="1301295"/>
          </a:xfrm>
          <a:prstGeom prst="rect">
            <a:avLst/>
          </a:prstGeom>
        </p:spPr>
      </p:pic>
      <p:pic>
        <p:nvPicPr>
          <p:cNvPr id="245" name="Picture 2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75" y="2823022"/>
            <a:ext cx="700698" cy="1301295"/>
          </a:xfrm>
          <a:prstGeom prst="rect">
            <a:avLst/>
          </a:prstGeom>
        </p:spPr>
      </p:pic>
      <p:pic>
        <p:nvPicPr>
          <p:cNvPr id="246" name="Picture 2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2" y="2806365"/>
            <a:ext cx="700698" cy="1301295"/>
          </a:xfrm>
          <a:prstGeom prst="rect">
            <a:avLst/>
          </a:prstGeom>
        </p:spPr>
      </p:pic>
      <p:sp>
        <p:nvSpPr>
          <p:cNvPr id="247" name="TextBox 246"/>
          <p:cNvSpPr txBox="1"/>
          <p:nvPr/>
        </p:nvSpPr>
        <p:spPr>
          <a:xfrm>
            <a:off x="1237357" y="3079551"/>
            <a:ext cx="184731" cy="335756"/>
          </a:xfrm>
          <a:prstGeom prst="rect">
            <a:avLst/>
          </a:prstGeom>
          <a:noFill/>
        </p:spPr>
        <p:txBody>
          <a:bodyPr wrap="none" rtlCol="0">
            <a:spAutoFit/>
          </a:bodyPr>
          <a:lstStyle/>
          <a:p>
            <a:endParaRPr lang="en-US" dirty="0"/>
          </a:p>
        </p:txBody>
      </p:sp>
      <p:pic>
        <p:nvPicPr>
          <p:cNvPr id="248" name="Picture 2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662" y="2805796"/>
            <a:ext cx="700698" cy="1301295"/>
          </a:xfrm>
          <a:prstGeom prst="rect">
            <a:avLst/>
          </a:prstGeom>
        </p:spPr>
      </p:pic>
      <p:pic>
        <p:nvPicPr>
          <p:cNvPr id="249" name="Picture 2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687" y="2822455"/>
            <a:ext cx="700698" cy="1301295"/>
          </a:xfrm>
          <a:prstGeom prst="rect">
            <a:avLst/>
          </a:prstGeom>
        </p:spPr>
      </p:pic>
      <p:pic>
        <p:nvPicPr>
          <p:cNvPr id="250" name="Picture 2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974" y="2805798"/>
            <a:ext cx="700698" cy="1301295"/>
          </a:xfrm>
          <a:prstGeom prst="rect">
            <a:avLst/>
          </a:prstGeom>
        </p:spPr>
      </p:pic>
      <p:pic>
        <p:nvPicPr>
          <p:cNvPr id="251" name="Picture 2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343" y="2822455"/>
            <a:ext cx="700698" cy="1301295"/>
          </a:xfrm>
          <a:prstGeom prst="rect">
            <a:avLst/>
          </a:prstGeom>
        </p:spPr>
      </p:pic>
      <p:pic>
        <p:nvPicPr>
          <p:cNvPr id="254" name="Picture 2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542" y="2805231"/>
            <a:ext cx="700698" cy="1301295"/>
          </a:xfrm>
          <a:prstGeom prst="rect">
            <a:avLst/>
          </a:prstGeom>
        </p:spPr>
      </p:pic>
      <p:pic>
        <p:nvPicPr>
          <p:cNvPr id="255" name="Picture 2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588" y="2791005"/>
            <a:ext cx="700696" cy="1301293"/>
          </a:xfrm>
          <a:prstGeom prst="rect">
            <a:avLst/>
          </a:prstGeom>
        </p:spPr>
      </p:pic>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587" y="2791000"/>
            <a:ext cx="700698" cy="1301295"/>
          </a:xfrm>
          <a:prstGeom prst="rect">
            <a:avLst/>
          </a:prstGeom>
        </p:spPr>
      </p:pic>
      <p:pic>
        <p:nvPicPr>
          <p:cNvPr id="257" name="Picture 2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612" y="2807659"/>
            <a:ext cx="700698" cy="1301295"/>
          </a:xfrm>
          <a:prstGeom prst="rect">
            <a:avLst/>
          </a:prstGeom>
        </p:spPr>
      </p:pic>
      <p:pic>
        <p:nvPicPr>
          <p:cNvPr id="258" name="Picture 2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9" y="2791002"/>
            <a:ext cx="700698" cy="1301295"/>
          </a:xfrm>
          <a:prstGeom prst="rect">
            <a:avLst/>
          </a:prstGeom>
        </p:spPr>
      </p:pic>
      <p:pic>
        <p:nvPicPr>
          <p:cNvPr id="259" name="Picture 2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499" y="2790433"/>
            <a:ext cx="700698" cy="1301295"/>
          </a:xfrm>
          <a:prstGeom prst="rect">
            <a:avLst/>
          </a:prstGeom>
        </p:spPr>
      </p:pic>
      <p:pic>
        <p:nvPicPr>
          <p:cNvPr id="260" name="Picture 2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24" y="2807092"/>
            <a:ext cx="700698" cy="1301295"/>
          </a:xfrm>
          <a:prstGeom prst="rect">
            <a:avLst/>
          </a:prstGeom>
        </p:spPr>
      </p:pic>
      <p:pic>
        <p:nvPicPr>
          <p:cNvPr id="261" name="Picture 2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11" y="2790435"/>
            <a:ext cx="700698" cy="1301295"/>
          </a:xfrm>
          <a:prstGeom prst="rect">
            <a:avLst/>
          </a:prstGeom>
        </p:spPr>
      </p:pic>
      <p:pic>
        <p:nvPicPr>
          <p:cNvPr id="262" name="Picture 2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180" y="2807092"/>
            <a:ext cx="700698" cy="1301295"/>
          </a:xfrm>
          <a:prstGeom prst="rect">
            <a:avLst/>
          </a:prstGeom>
        </p:spPr>
      </p:pic>
      <p:pic>
        <p:nvPicPr>
          <p:cNvPr id="263" name="Picture 2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67" y="2789866"/>
            <a:ext cx="700698" cy="1301295"/>
          </a:xfrm>
          <a:prstGeom prst="rect">
            <a:avLst/>
          </a:prstGeom>
        </p:spPr>
      </p:pic>
      <p:pic>
        <p:nvPicPr>
          <p:cNvPr id="264" name="Picture 2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092" y="2806525"/>
            <a:ext cx="700698" cy="1301295"/>
          </a:xfrm>
          <a:prstGeom prst="rect">
            <a:avLst/>
          </a:prstGeom>
        </p:spPr>
      </p:pic>
      <p:pic>
        <p:nvPicPr>
          <p:cNvPr id="265" name="Picture 2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79" y="2789868"/>
            <a:ext cx="700698" cy="1301295"/>
          </a:xfrm>
          <a:prstGeom prst="rect">
            <a:avLst/>
          </a:prstGeom>
        </p:spPr>
      </p:pic>
      <p:pic>
        <p:nvPicPr>
          <p:cNvPr id="266" name="Picture 2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751" y="5383382"/>
            <a:ext cx="700696" cy="1301293"/>
          </a:xfrm>
          <a:prstGeom prst="rect">
            <a:avLst/>
          </a:prstGeom>
        </p:spPr>
      </p:pic>
      <p:pic>
        <p:nvPicPr>
          <p:cNvPr id="267" name="Picture 2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50" y="5383377"/>
            <a:ext cx="700698" cy="1301295"/>
          </a:xfrm>
          <a:prstGeom prst="rect">
            <a:avLst/>
          </a:prstGeom>
        </p:spPr>
      </p:pic>
      <p:pic>
        <p:nvPicPr>
          <p:cNvPr id="268" name="Picture 2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775" y="5400036"/>
            <a:ext cx="700698" cy="1301295"/>
          </a:xfrm>
          <a:prstGeom prst="rect">
            <a:avLst/>
          </a:prstGeom>
        </p:spPr>
      </p:pic>
      <p:pic>
        <p:nvPicPr>
          <p:cNvPr id="269" name="Picture 2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2" y="5383379"/>
            <a:ext cx="700698" cy="1301295"/>
          </a:xfrm>
          <a:prstGeom prst="rect">
            <a:avLst/>
          </a:prstGeom>
        </p:spPr>
      </p:pic>
      <p:sp>
        <p:nvSpPr>
          <p:cNvPr id="270" name="TextBox 269"/>
          <p:cNvSpPr txBox="1"/>
          <p:nvPr/>
        </p:nvSpPr>
        <p:spPr>
          <a:xfrm>
            <a:off x="1237357" y="5656565"/>
            <a:ext cx="184731" cy="335756"/>
          </a:xfrm>
          <a:prstGeom prst="rect">
            <a:avLst/>
          </a:prstGeom>
          <a:noFill/>
        </p:spPr>
        <p:txBody>
          <a:bodyPr wrap="none" rtlCol="0">
            <a:spAutoFit/>
          </a:bodyPr>
          <a:lstStyle/>
          <a:p>
            <a:endParaRPr lang="en-US" dirty="0"/>
          </a:p>
        </p:txBody>
      </p:sp>
      <p:pic>
        <p:nvPicPr>
          <p:cNvPr id="271" name="Picture 2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662" y="5382810"/>
            <a:ext cx="700698" cy="1301295"/>
          </a:xfrm>
          <a:prstGeom prst="rect">
            <a:avLst/>
          </a:prstGeom>
        </p:spPr>
      </p:pic>
      <p:pic>
        <p:nvPicPr>
          <p:cNvPr id="272" name="Picture 2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687" y="5399469"/>
            <a:ext cx="700698" cy="1301295"/>
          </a:xfrm>
          <a:prstGeom prst="rect">
            <a:avLst/>
          </a:prstGeom>
        </p:spPr>
      </p:pic>
      <p:pic>
        <p:nvPicPr>
          <p:cNvPr id="273" name="Picture 2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7974" y="5382812"/>
            <a:ext cx="700698" cy="1301295"/>
          </a:xfrm>
          <a:prstGeom prst="rect">
            <a:avLst/>
          </a:prstGeom>
        </p:spPr>
      </p:pic>
      <p:pic>
        <p:nvPicPr>
          <p:cNvPr id="274" name="Picture 2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343" y="5399469"/>
            <a:ext cx="700698" cy="1301295"/>
          </a:xfrm>
          <a:prstGeom prst="rect">
            <a:avLst/>
          </a:prstGeom>
        </p:spPr>
      </p:pic>
      <p:pic>
        <p:nvPicPr>
          <p:cNvPr id="278" name="Picture 2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588" y="5368019"/>
            <a:ext cx="700696" cy="1301293"/>
          </a:xfrm>
          <a:prstGeom prst="rect">
            <a:avLst/>
          </a:prstGeom>
        </p:spPr>
      </p:pic>
      <p:pic>
        <p:nvPicPr>
          <p:cNvPr id="279" name="Picture 2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587" y="5368014"/>
            <a:ext cx="700698" cy="1301295"/>
          </a:xfrm>
          <a:prstGeom prst="rect">
            <a:avLst/>
          </a:prstGeom>
        </p:spPr>
      </p:pic>
      <p:pic>
        <p:nvPicPr>
          <p:cNvPr id="280" name="Picture 2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612" y="5384673"/>
            <a:ext cx="700698" cy="1301295"/>
          </a:xfrm>
          <a:prstGeom prst="rect">
            <a:avLst/>
          </a:prstGeom>
        </p:spPr>
      </p:pic>
      <p:pic>
        <p:nvPicPr>
          <p:cNvPr id="281" name="Picture 2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99" y="5368016"/>
            <a:ext cx="700698" cy="1301295"/>
          </a:xfrm>
          <a:prstGeom prst="rect">
            <a:avLst/>
          </a:prstGeom>
        </p:spPr>
      </p:pic>
      <p:pic>
        <p:nvPicPr>
          <p:cNvPr id="282" name="Picture 2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499" y="5367447"/>
            <a:ext cx="700698" cy="1301295"/>
          </a:xfrm>
          <a:prstGeom prst="rect">
            <a:avLst/>
          </a:prstGeom>
        </p:spPr>
      </p:pic>
      <p:pic>
        <p:nvPicPr>
          <p:cNvPr id="283" name="Picture 2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24" y="5384106"/>
            <a:ext cx="700698" cy="1301295"/>
          </a:xfrm>
          <a:prstGeom prst="rect">
            <a:avLst/>
          </a:prstGeom>
        </p:spPr>
      </p:pic>
      <p:pic>
        <p:nvPicPr>
          <p:cNvPr id="284" name="Picture 2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11" y="5367449"/>
            <a:ext cx="700698" cy="1301295"/>
          </a:xfrm>
          <a:prstGeom prst="rect">
            <a:avLst/>
          </a:prstGeom>
        </p:spPr>
      </p:pic>
      <p:pic>
        <p:nvPicPr>
          <p:cNvPr id="285" name="Picture 2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180" y="5384106"/>
            <a:ext cx="700698" cy="1301295"/>
          </a:xfrm>
          <a:prstGeom prst="rect">
            <a:avLst/>
          </a:prstGeom>
        </p:spPr>
      </p:pic>
      <p:pic>
        <p:nvPicPr>
          <p:cNvPr id="286" name="Picture 2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67" y="5366880"/>
            <a:ext cx="700698" cy="1301295"/>
          </a:xfrm>
          <a:prstGeom prst="rect">
            <a:avLst/>
          </a:prstGeom>
        </p:spPr>
      </p:pic>
      <p:pic>
        <p:nvPicPr>
          <p:cNvPr id="287" name="Picture 2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9092" y="5383539"/>
            <a:ext cx="700698" cy="1301295"/>
          </a:xfrm>
          <a:prstGeom prst="rect">
            <a:avLst/>
          </a:prstGeom>
        </p:spPr>
      </p:pic>
      <p:pic>
        <p:nvPicPr>
          <p:cNvPr id="288" name="Picture 2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379" y="5366882"/>
            <a:ext cx="700698" cy="1301295"/>
          </a:xfrm>
          <a:prstGeom prst="rect">
            <a:avLst/>
          </a:prstGeom>
        </p:spPr>
      </p:pic>
      <p:pic>
        <p:nvPicPr>
          <p:cNvPr id="131" name="Picture 1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8760" y="1469658"/>
            <a:ext cx="781880" cy="1332254"/>
          </a:xfrm>
          <a:prstGeom prst="rect">
            <a:avLst/>
          </a:prstGeom>
        </p:spPr>
      </p:pic>
      <p:pic>
        <p:nvPicPr>
          <p:cNvPr id="132"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8873" y="1469658"/>
            <a:ext cx="781880" cy="1332254"/>
          </a:xfrm>
          <a:prstGeom prst="rect">
            <a:avLst/>
          </a:prstGeom>
        </p:spPr>
      </p:pic>
      <p:pic>
        <p:nvPicPr>
          <p:cNvPr id="133" name="Picture 1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8760" y="2755173"/>
            <a:ext cx="781880" cy="1332254"/>
          </a:xfrm>
          <a:prstGeom prst="rect">
            <a:avLst/>
          </a:prstGeom>
        </p:spPr>
      </p:pic>
      <p:pic>
        <p:nvPicPr>
          <p:cNvPr id="134" name="Picture 1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8873" y="2755173"/>
            <a:ext cx="781880" cy="1332254"/>
          </a:xfrm>
          <a:prstGeom prst="rect">
            <a:avLst/>
          </a:prstGeom>
        </p:spPr>
      </p:pic>
      <p:pic>
        <p:nvPicPr>
          <p:cNvPr id="135" name="Picture 1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8760" y="4032361"/>
            <a:ext cx="781880" cy="1332254"/>
          </a:xfrm>
          <a:prstGeom prst="rect">
            <a:avLst/>
          </a:prstGeom>
        </p:spPr>
      </p:pic>
      <p:pic>
        <p:nvPicPr>
          <p:cNvPr id="136" name="Picture 1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8873" y="4032361"/>
            <a:ext cx="781880" cy="1332254"/>
          </a:xfrm>
          <a:prstGeom prst="rect">
            <a:avLst/>
          </a:prstGeom>
        </p:spPr>
      </p:pic>
      <p:pic>
        <p:nvPicPr>
          <p:cNvPr id="137" name="Picture 1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590" y="5351851"/>
            <a:ext cx="781880" cy="1332254"/>
          </a:xfrm>
          <a:prstGeom prst="rect">
            <a:avLst/>
          </a:prstGeom>
        </p:spPr>
      </p:pic>
      <p:pic>
        <p:nvPicPr>
          <p:cNvPr id="138" name="Picture 1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703" y="5351851"/>
            <a:ext cx="781880" cy="1332254"/>
          </a:xfrm>
          <a:prstGeom prst="rect">
            <a:avLst/>
          </a:prstGeom>
        </p:spPr>
      </p:pic>
      <p:pic>
        <p:nvPicPr>
          <p:cNvPr id="139" name="Picture 1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6285" y="5367330"/>
            <a:ext cx="781880" cy="1332254"/>
          </a:xfrm>
          <a:prstGeom prst="rect">
            <a:avLst/>
          </a:prstGeom>
        </p:spPr>
      </p:pic>
    </p:spTree>
    <p:extLst>
      <p:ext uri="{BB962C8B-B14F-4D97-AF65-F5344CB8AC3E}">
        <p14:creationId xmlns:p14="http://schemas.microsoft.com/office/powerpoint/2010/main" val="165127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20"/>
                                        <p:tgtEl>
                                          <p:spTgt spid="212"/>
                                        </p:tgtEl>
                                      </p:cBhvr>
                                    </p:animEffect>
                                  </p:childTnLst>
                                </p:cTn>
                              </p:par>
                            </p:childTnLst>
                          </p:cTn>
                        </p:par>
                        <p:par>
                          <p:cTn id="8" fill="hold">
                            <p:stCondLst>
                              <p:cond delay="2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20"/>
                                        <p:tgtEl>
                                          <p:spTgt spid="210"/>
                                        </p:tgtEl>
                                      </p:cBhvr>
                                    </p:animEffect>
                                  </p:childTnLst>
                                </p:cTn>
                              </p:par>
                            </p:childTnLst>
                          </p:cTn>
                        </p:par>
                        <p:par>
                          <p:cTn id="12" fill="hold">
                            <p:stCondLst>
                              <p:cond delay="4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20"/>
                                        <p:tgtEl>
                                          <p:spTgt spid="211"/>
                                        </p:tgtEl>
                                      </p:cBhvr>
                                    </p:animEffect>
                                  </p:childTnLst>
                                </p:cTn>
                              </p:par>
                            </p:childTnLst>
                          </p:cTn>
                        </p:par>
                        <p:par>
                          <p:cTn id="16" fill="hold">
                            <p:stCondLst>
                              <p:cond delay="60"/>
                            </p:stCondLst>
                            <p:childTnLst>
                              <p:par>
                                <p:cTn id="17" presetID="10" presetClass="entr" presetSubtype="0" fill="hold" nodeType="after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20"/>
                                        <p:tgtEl>
                                          <p:spTgt spid="215"/>
                                        </p:tgtEl>
                                      </p:cBhvr>
                                    </p:animEffect>
                                  </p:childTnLst>
                                </p:cTn>
                              </p:par>
                            </p:childTnLst>
                          </p:cTn>
                        </p:par>
                        <p:par>
                          <p:cTn id="20" fill="hold">
                            <p:stCondLst>
                              <p:cond delay="80"/>
                            </p:stCondLst>
                            <p:childTnLst>
                              <p:par>
                                <p:cTn id="21" presetID="10" presetClass="entr" presetSubtype="0" fill="hold" nodeType="afterEffect">
                                  <p:stCondLst>
                                    <p:cond delay="0"/>
                                  </p:stCondLst>
                                  <p:childTnLst>
                                    <p:set>
                                      <p:cBhvr>
                                        <p:cTn id="22" dur="1" fill="hold">
                                          <p:stCondLst>
                                            <p:cond delay="0"/>
                                          </p:stCondLst>
                                        </p:cTn>
                                        <p:tgtEl>
                                          <p:spTgt spid="213"/>
                                        </p:tgtEl>
                                        <p:attrNameLst>
                                          <p:attrName>style.visibility</p:attrName>
                                        </p:attrNameLst>
                                      </p:cBhvr>
                                      <p:to>
                                        <p:strVal val="visible"/>
                                      </p:to>
                                    </p:set>
                                    <p:animEffect transition="in" filter="fade">
                                      <p:cBhvr>
                                        <p:cTn id="23" dur="20"/>
                                        <p:tgtEl>
                                          <p:spTgt spid="213"/>
                                        </p:tgtEl>
                                      </p:cBhvr>
                                    </p:animEffect>
                                  </p:childTnLst>
                                </p:cTn>
                              </p:par>
                            </p:childTnLst>
                          </p:cTn>
                        </p:par>
                        <p:par>
                          <p:cTn id="24" fill="hold">
                            <p:stCondLst>
                              <p:cond delay="100"/>
                            </p:stCondLst>
                            <p:childTnLst>
                              <p:par>
                                <p:cTn id="25" presetID="10" presetClass="entr" presetSubtype="0" fill="hold" nodeType="afterEffect">
                                  <p:stCondLst>
                                    <p:cond delay="0"/>
                                  </p:stCondLst>
                                  <p:childTnLst>
                                    <p:set>
                                      <p:cBhvr>
                                        <p:cTn id="26" dur="1" fill="hold">
                                          <p:stCondLst>
                                            <p:cond delay="0"/>
                                          </p:stCondLst>
                                        </p:cTn>
                                        <p:tgtEl>
                                          <p:spTgt spid="214"/>
                                        </p:tgtEl>
                                        <p:attrNameLst>
                                          <p:attrName>style.visibility</p:attrName>
                                        </p:attrNameLst>
                                      </p:cBhvr>
                                      <p:to>
                                        <p:strVal val="visible"/>
                                      </p:to>
                                    </p:set>
                                    <p:animEffect transition="in" filter="fade">
                                      <p:cBhvr>
                                        <p:cTn id="27" dur="20"/>
                                        <p:tgtEl>
                                          <p:spTgt spid="214"/>
                                        </p:tgtEl>
                                      </p:cBhvr>
                                    </p:animEffect>
                                  </p:childTnLst>
                                </p:cTn>
                              </p:par>
                            </p:childTnLst>
                          </p:cTn>
                        </p:par>
                        <p:par>
                          <p:cTn id="28" fill="hold">
                            <p:stCondLst>
                              <p:cond delay="120"/>
                            </p:stCondLst>
                            <p:childTnLst>
                              <p:par>
                                <p:cTn id="29" presetID="10" presetClass="entr" presetSubtype="0" fill="hold" nodeType="after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fade">
                                      <p:cBhvr>
                                        <p:cTn id="31" dur="20"/>
                                        <p:tgtEl>
                                          <p:spTgt spid="216"/>
                                        </p:tgtEl>
                                      </p:cBhvr>
                                    </p:animEffect>
                                  </p:childTnLst>
                                </p:cTn>
                              </p:par>
                            </p:childTnLst>
                          </p:cTn>
                        </p:par>
                        <p:par>
                          <p:cTn id="32" fill="hold">
                            <p:stCondLst>
                              <p:cond delay="140"/>
                            </p:stCondLst>
                            <p:childTnLst>
                              <p:par>
                                <p:cTn id="33" presetID="10" presetClass="entr" presetSubtype="0" fill="hold" nodeType="afterEffect">
                                  <p:stCondLst>
                                    <p:cond delay="0"/>
                                  </p:stCondLst>
                                  <p:childTnLst>
                                    <p:set>
                                      <p:cBhvr>
                                        <p:cTn id="34" dur="1" fill="hold">
                                          <p:stCondLst>
                                            <p:cond delay="0"/>
                                          </p:stCondLst>
                                        </p:cTn>
                                        <p:tgtEl>
                                          <p:spTgt spid="219"/>
                                        </p:tgtEl>
                                        <p:attrNameLst>
                                          <p:attrName>style.visibility</p:attrName>
                                        </p:attrNameLst>
                                      </p:cBhvr>
                                      <p:to>
                                        <p:strVal val="visible"/>
                                      </p:to>
                                    </p:set>
                                    <p:animEffect transition="in" filter="fade">
                                      <p:cBhvr>
                                        <p:cTn id="35" dur="20"/>
                                        <p:tgtEl>
                                          <p:spTgt spid="219"/>
                                        </p:tgtEl>
                                      </p:cBhvr>
                                    </p:animEffect>
                                  </p:childTnLst>
                                </p:cTn>
                              </p:par>
                            </p:childTnLst>
                          </p:cTn>
                        </p:par>
                        <p:par>
                          <p:cTn id="36" fill="hold">
                            <p:stCondLst>
                              <p:cond delay="160"/>
                            </p:stCondLst>
                            <p:childTnLst>
                              <p:par>
                                <p:cTn id="37" presetID="10" presetClass="entr" presetSubtype="0" fill="hold" nodeType="after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fade">
                                      <p:cBhvr>
                                        <p:cTn id="39" dur="20"/>
                                        <p:tgtEl>
                                          <p:spTgt spid="217"/>
                                        </p:tgtEl>
                                      </p:cBhvr>
                                    </p:animEffect>
                                  </p:childTnLst>
                                </p:cTn>
                              </p:par>
                            </p:childTnLst>
                          </p:cTn>
                        </p:par>
                        <p:par>
                          <p:cTn id="40" fill="hold">
                            <p:stCondLst>
                              <p:cond delay="180"/>
                            </p:stCondLst>
                            <p:childTnLst>
                              <p:par>
                                <p:cTn id="41" presetID="10" presetClass="entr" presetSubtype="0" fill="hold" nodeType="afterEffect">
                                  <p:stCondLst>
                                    <p:cond delay="0"/>
                                  </p:stCondLst>
                                  <p:childTnLst>
                                    <p:set>
                                      <p:cBhvr>
                                        <p:cTn id="42" dur="1" fill="hold">
                                          <p:stCondLst>
                                            <p:cond delay="0"/>
                                          </p:stCondLst>
                                        </p:cTn>
                                        <p:tgtEl>
                                          <p:spTgt spid="218"/>
                                        </p:tgtEl>
                                        <p:attrNameLst>
                                          <p:attrName>style.visibility</p:attrName>
                                        </p:attrNameLst>
                                      </p:cBhvr>
                                      <p:to>
                                        <p:strVal val="visible"/>
                                      </p:to>
                                    </p:set>
                                    <p:animEffect transition="in" filter="fade">
                                      <p:cBhvr>
                                        <p:cTn id="43" dur="20"/>
                                        <p:tgtEl>
                                          <p:spTgt spid="218"/>
                                        </p:tgtEl>
                                      </p:cBhvr>
                                    </p:animEffect>
                                  </p:childTnLst>
                                </p:cTn>
                              </p:par>
                            </p:childTnLst>
                          </p:cTn>
                        </p:par>
                        <p:par>
                          <p:cTn id="44" fill="hold">
                            <p:stCondLst>
                              <p:cond delay="200"/>
                            </p:stCondLst>
                            <p:childTnLst>
                              <p:par>
                                <p:cTn id="45" presetID="10" presetClass="entr" presetSubtype="0" fill="hold" nodeType="afterEffect">
                                  <p:stCondLst>
                                    <p:cond delay="0"/>
                                  </p:stCondLst>
                                  <p:childTnLst>
                                    <p:set>
                                      <p:cBhvr>
                                        <p:cTn id="46" dur="1" fill="hold">
                                          <p:stCondLst>
                                            <p:cond delay="0"/>
                                          </p:stCondLst>
                                        </p:cTn>
                                        <p:tgtEl>
                                          <p:spTgt spid="200"/>
                                        </p:tgtEl>
                                        <p:attrNameLst>
                                          <p:attrName>style.visibility</p:attrName>
                                        </p:attrNameLst>
                                      </p:cBhvr>
                                      <p:to>
                                        <p:strVal val="visible"/>
                                      </p:to>
                                    </p:set>
                                    <p:animEffect transition="in" filter="fade">
                                      <p:cBhvr>
                                        <p:cTn id="47" dur="20"/>
                                        <p:tgtEl>
                                          <p:spTgt spid="200"/>
                                        </p:tgtEl>
                                      </p:cBhvr>
                                    </p:animEffect>
                                  </p:childTnLst>
                                </p:cTn>
                              </p:par>
                            </p:childTnLst>
                          </p:cTn>
                        </p:par>
                        <p:par>
                          <p:cTn id="48" fill="hold">
                            <p:stCondLst>
                              <p:cond delay="220"/>
                            </p:stCondLst>
                            <p:childTnLst>
                              <p:par>
                                <p:cTn id="49" presetID="10" presetClass="entr" presetSubtype="0" fill="hold" nodeType="afterEffect">
                                  <p:stCondLst>
                                    <p:cond delay="0"/>
                                  </p:stCondLst>
                                  <p:childTnLst>
                                    <p:set>
                                      <p:cBhvr>
                                        <p:cTn id="50" dur="1" fill="hold">
                                          <p:stCondLst>
                                            <p:cond delay="0"/>
                                          </p:stCondLst>
                                        </p:cTn>
                                        <p:tgtEl>
                                          <p:spTgt spid="198"/>
                                        </p:tgtEl>
                                        <p:attrNameLst>
                                          <p:attrName>style.visibility</p:attrName>
                                        </p:attrNameLst>
                                      </p:cBhvr>
                                      <p:to>
                                        <p:strVal val="visible"/>
                                      </p:to>
                                    </p:set>
                                    <p:animEffect transition="in" filter="fade">
                                      <p:cBhvr>
                                        <p:cTn id="51" dur="20"/>
                                        <p:tgtEl>
                                          <p:spTgt spid="198"/>
                                        </p:tgtEl>
                                      </p:cBhvr>
                                    </p:animEffect>
                                  </p:childTnLst>
                                </p:cTn>
                              </p:par>
                            </p:childTnLst>
                          </p:cTn>
                        </p:par>
                        <p:par>
                          <p:cTn id="52" fill="hold">
                            <p:stCondLst>
                              <p:cond delay="240"/>
                            </p:stCondLst>
                            <p:childTnLst>
                              <p:par>
                                <p:cTn id="53" presetID="10" presetClass="entr" presetSubtype="0" fill="hold" nodeType="afterEffect">
                                  <p:stCondLst>
                                    <p:cond delay="0"/>
                                  </p:stCondLst>
                                  <p:childTnLst>
                                    <p:set>
                                      <p:cBhvr>
                                        <p:cTn id="54" dur="1" fill="hold">
                                          <p:stCondLst>
                                            <p:cond delay="0"/>
                                          </p:stCondLst>
                                        </p:cTn>
                                        <p:tgtEl>
                                          <p:spTgt spid="199"/>
                                        </p:tgtEl>
                                        <p:attrNameLst>
                                          <p:attrName>style.visibility</p:attrName>
                                        </p:attrNameLst>
                                      </p:cBhvr>
                                      <p:to>
                                        <p:strVal val="visible"/>
                                      </p:to>
                                    </p:set>
                                    <p:animEffect transition="in" filter="fade">
                                      <p:cBhvr>
                                        <p:cTn id="55" dur="20"/>
                                        <p:tgtEl>
                                          <p:spTgt spid="199"/>
                                        </p:tgtEl>
                                      </p:cBhvr>
                                    </p:animEffect>
                                  </p:childTnLst>
                                </p:cTn>
                              </p:par>
                            </p:childTnLst>
                          </p:cTn>
                        </p:par>
                        <p:par>
                          <p:cTn id="56" fill="hold">
                            <p:stCondLst>
                              <p:cond delay="260"/>
                            </p:stCondLst>
                            <p:childTnLst>
                              <p:par>
                                <p:cTn id="57" presetID="10" presetClass="entr" presetSubtype="0" fill="hold" nodeType="afterEffect">
                                  <p:stCondLst>
                                    <p:cond delay="0"/>
                                  </p:stCondLst>
                                  <p:childTnLst>
                                    <p:set>
                                      <p:cBhvr>
                                        <p:cTn id="58" dur="1" fill="hold">
                                          <p:stCondLst>
                                            <p:cond delay="0"/>
                                          </p:stCondLst>
                                        </p:cTn>
                                        <p:tgtEl>
                                          <p:spTgt spid="204"/>
                                        </p:tgtEl>
                                        <p:attrNameLst>
                                          <p:attrName>style.visibility</p:attrName>
                                        </p:attrNameLst>
                                      </p:cBhvr>
                                      <p:to>
                                        <p:strVal val="visible"/>
                                      </p:to>
                                    </p:set>
                                    <p:animEffect transition="in" filter="fade">
                                      <p:cBhvr>
                                        <p:cTn id="59" dur="20"/>
                                        <p:tgtEl>
                                          <p:spTgt spid="204"/>
                                        </p:tgtEl>
                                      </p:cBhvr>
                                    </p:animEffect>
                                  </p:childTnLst>
                                </p:cTn>
                              </p:par>
                            </p:childTnLst>
                          </p:cTn>
                        </p:par>
                        <p:par>
                          <p:cTn id="60" fill="hold">
                            <p:stCondLst>
                              <p:cond delay="280"/>
                            </p:stCondLst>
                            <p:childTnLst>
                              <p:par>
                                <p:cTn id="61" presetID="10" presetClass="entr" presetSubtype="0" fill="hold" nodeType="afterEffect">
                                  <p:stCondLst>
                                    <p:cond delay="0"/>
                                  </p:stCondLst>
                                  <p:childTnLst>
                                    <p:set>
                                      <p:cBhvr>
                                        <p:cTn id="62" dur="1" fill="hold">
                                          <p:stCondLst>
                                            <p:cond delay="0"/>
                                          </p:stCondLst>
                                        </p:cTn>
                                        <p:tgtEl>
                                          <p:spTgt spid="202"/>
                                        </p:tgtEl>
                                        <p:attrNameLst>
                                          <p:attrName>style.visibility</p:attrName>
                                        </p:attrNameLst>
                                      </p:cBhvr>
                                      <p:to>
                                        <p:strVal val="visible"/>
                                      </p:to>
                                    </p:set>
                                    <p:animEffect transition="in" filter="fade">
                                      <p:cBhvr>
                                        <p:cTn id="63" dur="20"/>
                                        <p:tgtEl>
                                          <p:spTgt spid="202"/>
                                        </p:tgtEl>
                                      </p:cBhvr>
                                    </p:animEffect>
                                  </p:childTnLst>
                                </p:cTn>
                              </p:par>
                            </p:childTnLst>
                          </p:cTn>
                        </p:par>
                        <p:par>
                          <p:cTn id="64" fill="hold">
                            <p:stCondLst>
                              <p:cond delay="300"/>
                            </p:stCondLst>
                            <p:childTnLst>
                              <p:par>
                                <p:cTn id="65" presetID="10" presetClass="entr" presetSubtype="0" fill="hold" nodeType="afterEffect">
                                  <p:stCondLst>
                                    <p:cond delay="0"/>
                                  </p:stCondLst>
                                  <p:childTnLst>
                                    <p:set>
                                      <p:cBhvr>
                                        <p:cTn id="66" dur="1" fill="hold">
                                          <p:stCondLst>
                                            <p:cond delay="0"/>
                                          </p:stCondLst>
                                        </p:cTn>
                                        <p:tgtEl>
                                          <p:spTgt spid="203"/>
                                        </p:tgtEl>
                                        <p:attrNameLst>
                                          <p:attrName>style.visibility</p:attrName>
                                        </p:attrNameLst>
                                      </p:cBhvr>
                                      <p:to>
                                        <p:strVal val="visible"/>
                                      </p:to>
                                    </p:set>
                                    <p:animEffect transition="in" filter="fade">
                                      <p:cBhvr>
                                        <p:cTn id="67" dur="20"/>
                                        <p:tgtEl>
                                          <p:spTgt spid="203"/>
                                        </p:tgtEl>
                                      </p:cBhvr>
                                    </p:animEffect>
                                  </p:childTnLst>
                                </p:cTn>
                              </p:par>
                            </p:childTnLst>
                          </p:cTn>
                        </p:par>
                        <p:par>
                          <p:cTn id="68" fill="hold">
                            <p:stCondLst>
                              <p:cond delay="320"/>
                            </p:stCondLst>
                            <p:childTnLst>
                              <p:par>
                                <p:cTn id="69" presetID="10" presetClass="entr" presetSubtype="0" fill="hold" nodeType="afterEffect">
                                  <p:stCondLst>
                                    <p:cond delay="0"/>
                                  </p:stCondLst>
                                  <p:childTnLst>
                                    <p:set>
                                      <p:cBhvr>
                                        <p:cTn id="70" dur="1" fill="hold">
                                          <p:stCondLst>
                                            <p:cond delay="0"/>
                                          </p:stCondLst>
                                        </p:cTn>
                                        <p:tgtEl>
                                          <p:spTgt spid="205"/>
                                        </p:tgtEl>
                                        <p:attrNameLst>
                                          <p:attrName>style.visibility</p:attrName>
                                        </p:attrNameLst>
                                      </p:cBhvr>
                                      <p:to>
                                        <p:strVal val="visible"/>
                                      </p:to>
                                    </p:set>
                                    <p:animEffect transition="in" filter="fade">
                                      <p:cBhvr>
                                        <p:cTn id="71" dur="20"/>
                                        <p:tgtEl>
                                          <p:spTgt spid="205"/>
                                        </p:tgtEl>
                                      </p:cBhvr>
                                    </p:animEffect>
                                  </p:childTnLst>
                                </p:cTn>
                              </p:par>
                            </p:childTnLst>
                          </p:cTn>
                        </p:par>
                        <p:par>
                          <p:cTn id="72" fill="hold">
                            <p:stCondLst>
                              <p:cond delay="340"/>
                            </p:stCondLst>
                            <p:childTnLst>
                              <p:par>
                                <p:cTn id="73" presetID="10" presetClass="entr" presetSubtype="0" fill="hold" nodeType="after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fade">
                                      <p:cBhvr>
                                        <p:cTn id="75" dur="20"/>
                                        <p:tgtEl>
                                          <p:spTgt spid="208"/>
                                        </p:tgtEl>
                                      </p:cBhvr>
                                    </p:animEffect>
                                  </p:childTnLst>
                                </p:cTn>
                              </p:par>
                            </p:childTnLst>
                          </p:cTn>
                        </p:par>
                        <p:par>
                          <p:cTn id="76" fill="hold">
                            <p:stCondLst>
                              <p:cond delay="360"/>
                            </p:stCondLst>
                            <p:childTnLst>
                              <p:par>
                                <p:cTn id="77" presetID="10" presetClass="entr" presetSubtype="0" fill="hold" nodeType="after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20"/>
                                        <p:tgtEl>
                                          <p:spTgt spid="75"/>
                                        </p:tgtEl>
                                      </p:cBhvr>
                                    </p:animEffect>
                                  </p:childTnLst>
                                </p:cTn>
                              </p:par>
                            </p:childTnLst>
                          </p:cTn>
                        </p:par>
                        <p:par>
                          <p:cTn id="80" fill="hold">
                            <p:stCondLst>
                              <p:cond delay="380"/>
                            </p:stCondLst>
                            <p:childTnLst>
                              <p:par>
                                <p:cTn id="81" presetID="10" presetClass="entr" presetSubtype="0" fill="hold" nodeType="afterEffect">
                                  <p:stCondLst>
                                    <p:cond delay="0"/>
                                  </p:stCondLst>
                                  <p:childTnLst>
                                    <p:set>
                                      <p:cBhvr>
                                        <p:cTn id="82" dur="1" fill="hold">
                                          <p:stCondLst>
                                            <p:cond delay="0"/>
                                          </p:stCondLst>
                                        </p:cTn>
                                        <p:tgtEl>
                                          <p:spTgt spid="151"/>
                                        </p:tgtEl>
                                        <p:attrNameLst>
                                          <p:attrName>style.visibility</p:attrName>
                                        </p:attrNameLst>
                                      </p:cBhvr>
                                      <p:to>
                                        <p:strVal val="visible"/>
                                      </p:to>
                                    </p:set>
                                    <p:animEffect transition="in" filter="fade">
                                      <p:cBhvr>
                                        <p:cTn id="83" dur="20"/>
                                        <p:tgtEl>
                                          <p:spTgt spid="151"/>
                                        </p:tgtEl>
                                      </p:cBhvr>
                                    </p:animEffect>
                                  </p:childTnLst>
                                </p:cTn>
                              </p:par>
                            </p:childTnLst>
                          </p:cTn>
                        </p:par>
                        <p:par>
                          <p:cTn id="84" fill="hold">
                            <p:stCondLst>
                              <p:cond delay="400"/>
                            </p:stCondLst>
                            <p:childTnLst>
                              <p:par>
                                <p:cTn id="85" presetID="10" presetClass="entr" presetSubtype="0" fill="hold" nodeType="afterEffect">
                                  <p:stCondLst>
                                    <p:cond delay="0"/>
                                  </p:stCondLst>
                                  <p:childTnLst>
                                    <p:set>
                                      <p:cBhvr>
                                        <p:cTn id="86" dur="1" fill="hold">
                                          <p:stCondLst>
                                            <p:cond delay="0"/>
                                          </p:stCondLst>
                                        </p:cTn>
                                        <p:tgtEl>
                                          <p:spTgt spid="159"/>
                                        </p:tgtEl>
                                        <p:attrNameLst>
                                          <p:attrName>style.visibility</p:attrName>
                                        </p:attrNameLst>
                                      </p:cBhvr>
                                      <p:to>
                                        <p:strVal val="visible"/>
                                      </p:to>
                                    </p:set>
                                    <p:animEffect transition="in" filter="fade">
                                      <p:cBhvr>
                                        <p:cTn id="87" dur="20"/>
                                        <p:tgtEl>
                                          <p:spTgt spid="159"/>
                                        </p:tgtEl>
                                      </p:cBhvr>
                                    </p:animEffect>
                                  </p:childTnLst>
                                </p:cTn>
                              </p:par>
                            </p:childTnLst>
                          </p:cTn>
                        </p:par>
                        <p:par>
                          <p:cTn id="88" fill="hold">
                            <p:stCondLst>
                              <p:cond delay="420"/>
                            </p:stCondLst>
                            <p:childTnLst>
                              <p:par>
                                <p:cTn id="89" presetID="10" presetClass="entr" presetSubtype="0"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20"/>
                                        <p:tgtEl>
                                          <p:spTgt spid="4"/>
                                        </p:tgtEl>
                                      </p:cBhvr>
                                    </p:animEffect>
                                  </p:childTnLst>
                                </p:cTn>
                              </p:par>
                            </p:childTnLst>
                          </p:cTn>
                        </p:par>
                        <p:par>
                          <p:cTn id="92" fill="hold">
                            <p:stCondLst>
                              <p:cond delay="440"/>
                            </p:stCondLst>
                            <p:childTnLst>
                              <p:par>
                                <p:cTn id="93" presetID="10" presetClass="entr" presetSubtype="0" fill="hold" grpId="0" nodeType="afterEffect" nodePh="1">
                                  <p:stCondLst>
                                    <p:cond delay="0"/>
                                  </p:stCondLst>
                                  <p:endCondLst>
                                    <p:cond evt="begin" delay="0">
                                      <p:tn val="93"/>
                                    </p:cond>
                                  </p:endCondLst>
                                  <p:childTnLst>
                                    <p:set>
                                      <p:cBhvr>
                                        <p:cTn id="94" dur="1" fill="hold">
                                          <p:stCondLst>
                                            <p:cond delay="0"/>
                                          </p:stCondLst>
                                        </p:cTn>
                                        <p:tgtEl>
                                          <p:spTgt spid="62"/>
                                        </p:tgtEl>
                                        <p:attrNameLst>
                                          <p:attrName>style.visibility</p:attrName>
                                        </p:attrNameLst>
                                      </p:cBhvr>
                                      <p:to>
                                        <p:strVal val="visible"/>
                                      </p:to>
                                    </p:set>
                                    <p:animEffect transition="in" filter="fade">
                                      <p:cBhvr>
                                        <p:cTn id="95" dur="20"/>
                                        <p:tgtEl>
                                          <p:spTgt spid="62"/>
                                        </p:tgtEl>
                                      </p:cBhvr>
                                    </p:animEffect>
                                  </p:childTnLst>
                                </p:cTn>
                              </p:par>
                            </p:childTnLst>
                          </p:cTn>
                        </p:par>
                        <p:par>
                          <p:cTn id="96" fill="hold">
                            <p:stCondLst>
                              <p:cond delay="460"/>
                            </p:stCondLst>
                            <p:childTnLst>
                              <p:par>
                                <p:cTn id="97" presetID="10" presetClass="entr" presetSubtype="0" fill="hold" nodeType="afterEffect">
                                  <p:stCondLst>
                                    <p:cond delay="0"/>
                                  </p:stCondLst>
                                  <p:childTnLst>
                                    <p:set>
                                      <p:cBhvr>
                                        <p:cTn id="98" dur="1" fill="hold">
                                          <p:stCondLst>
                                            <p:cond delay="0"/>
                                          </p:stCondLst>
                                        </p:cTn>
                                        <p:tgtEl>
                                          <p:spTgt spid="179"/>
                                        </p:tgtEl>
                                        <p:attrNameLst>
                                          <p:attrName>style.visibility</p:attrName>
                                        </p:attrNameLst>
                                      </p:cBhvr>
                                      <p:to>
                                        <p:strVal val="visible"/>
                                      </p:to>
                                    </p:set>
                                    <p:animEffect transition="in" filter="fade">
                                      <p:cBhvr>
                                        <p:cTn id="99" dur="20"/>
                                        <p:tgtEl>
                                          <p:spTgt spid="179"/>
                                        </p:tgtEl>
                                      </p:cBhvr>
                                    </p:animEffect>
                                  </p:childTnLst>
                                </p:cTn>
                              </p:par>
                            </p:childTnLst>
                          </p:cTn>
                        </p:par>
                        <p:par>
                          <p:cTn id="100" fill="hold">
                            <p:stCondLst>
                              <p:cond delay="480"/>
                            </p:stCondLst>
                            <p:childTnLst>
                              <p:par>
                                <p:cTn id="101" presetID="10" presetClass="entr" presetSubtype="0" fill="hold" nodeType="afterEffect">
                                  <p:stCondLst>
                                    <p:cond delay="0"/>
                                  </p:stCondLst>
                                  <p:childTnLst>
                                    <p:set>
                                      <p:cBhvr>
                                        <p:cTn id="102" dur="1" fill="hold">
                                          <p:stCondLst>
                                            <p:cond delay="0"/>
                                          </p:stCondLst>
                                        </p:cTn>
                                        <p:tgtEl>
                                          <p:spTgt spid="180"/>
                                        </p:tgtEl>
                                        <p:attrNameLst>
                                          <p:attrName>style.visibility</p:attrName>
                                        </p:attrNameLst>
                                      </p:cBhvr>
                                      <p:to>
                                        <p:strVal val="visible"/>
                                      </p:to>
                                    </p:set>
                                    <p:animEffect transition="in" filter="fade">
                                      <p:cBhvr>
                                        <p:cTn id="103" dur="20"/>
                                        <p:tgtEl>
                                          <p:spTgt spid="180"/>
                                        </p:tgtEl>
                                      </p:cBhvr>
                                    </p:animEffect>
                                  </p:childTnLst>
                                </p:cTn>
                              </p:par>
                            </p:childTnLst>
                          </p:cTn>
                        </p:par>
                        <p:par>
                          <p:cTn id="104" fill="hold">
                            <p:stCondLst>
                              <p:cond delay="500"/>
                            </p:stCondLst>
                            <p:childTnLst>
                              <p:par>
                                <p:cTn id="105" presetID="10" presetClass="entr" presetSubtype="0" fill="hold" nodeType="afterEffect">
                                  <p:stCondLst>
                                    <p:cond delay="0"/>
                                  </p:stCondLst>
                                  <p:childTnLst>
                                    <p:set>
                                      <p:cBhvr>
                                        <p:cTn id="106" dur="1" fill="hold">
                                          <p:stCondLst>
                                            <p:cond delay="0"/>
                                          </p:stCondLst>
                                        </p:cTn>
                                        <p:tgtEl>
                                          <p:spTgt spid="181"/>
                                        </p:tgtEl>
                                        <p:attrNameLst>
                                          <p:attrName>style.visibility</p:attrName>
                                        </p:attrNameLst>
                                      </p:cBhvr>
                                      <p:to>
                                        <p:strVal val="visible"/>
                                      </p:to>
                                    </p:set>
                                    <p:animEffect transition="in" filter="fade">
                                      <p:cBhvr>
                                        <p:cTn id="107" dur="20"/>
                                        <p:tgtEl>
                                          <p:spTgt spid="181"/>
                                        </p:tgtEl>
                                      </p:cBhvr>
                                    </p:animEffect>
                                  </p:childTnLst>
                                </p:cTn>
                              </p:par>
                            </p:childTnLst>
                          </p:cTn>
                        </p:par>
                        <p:par>
                          <p:cTn id="108" fill="hold">
                            <p:stCondLst>
                              <p:cond delay="520"/>
                            </p:stCondLst>
                            <p:childTnLst>
                              <p:par>
                                <p:cTn id="109" presetID="10" presetClass="entr" presetSubtype="0" fill="hold" nodeType="afterEffect">
                                  <p:stCondLst>
                                    <p:cond delay="0"/>
                                  </p:stCondLst>
                                  <p:childTnLst>
                                    <p:set>
                                      <p:cBhvr>
                                        <p:cTn id="110" dur="1" fill="hold">
                                          <p:stCondLst>
                                            <p:cond delay="0"/>
                                          </p:stCondLst>
                                        </p:cTn>
                                        <p:tgtEl>
                                          <p:spTgt spid="182"/>
                                        </p:tgtEl>
                                        <p:attrNameLst>
                                          <p:attrName>style.visibility</p:attrName>
                                        </p:attrNameLst>
                                      </p:cBhvr>
                                      <p:to>
                                        <p:strVal val="visible"/>
                                      </p:to>
                                    </p:set>
                                    <p:animEffect transition="in" filter="fade">
                                      <p:cBhvr>
                                        <p:cTn id="111" dur="20"/>
                                        <p:tgtEl>
                                          <p:spTgt spid="182"/>
                                        </p:tgtEl>
                                      </p:cBhvr>
                                    </p:animEffect>
                                  </p:childTnLst>
                                </p:cTn>
                              </p:par>
                            </p:childTnLst>
                          </p:cTn>
                        </p:par>
                        <p:par>
                          <p:cTn id="112" fill="hold">
                            <p:stCondLst>
                              <p:cond delay="540"/>
                            </p:stCondLst>
                            <p:childTnLst>
                              <p:par>
                                <p:cTn id="113" presetID="10" presetClass="entr" presetSubtype="0" fill="hold" nodeType="afterEffect">
                                  <p:stCondLst>
                                    <p:cond delay="0"/>
                                  </p:stCondLst>
                                  <p:childTnLst>
                                    <p:set>
                                      <p:cBhvr>
                                        <p:cTn id="114" dur="1" fill="hold">
                                          <p:stCondLst>
                                            <p:cond delay="0"/>
                                          </p:stCondLst>
                                        </p:cTn>
                                        <p:tgtEl>
                                          <p:spTgt spid="185"/>
                                        </p:tgtEl>
                                        <p:attrNameLst>
                                          <p:attrName>style.visibility</p:attrName>
                                        </p:attrNameLst>
                                      </p:cBhvr>
                                      <p:to>
                                        <p:strVal val="visible"/>
                                      </p:to>
                                    </p:set>
                                    <p:animEffect transition="in" filter="fade">
                                      <p:cBhvr>
                                        <p:cTn id="115" dur="20"/>
                                        <p:tgtEl>
                                          <p:spTgt spid="185"/>
                                        </p:tgtEl>
                                      </p:cBhvr>
                                    </p:animEffect>
                                  </p:childTnLst>
                                </p:cTn>
                              </p:par>
                            </p:childTnLst>
                          </p:cTn>
                        </p:par>
                        <p:par>
                          <p:cTn id="116" fill="hold">
                            <p:stCondLst>
                              <p:cond delay="560"/>
                            </p:stCondLst>
                            <p:childTnLst>
                              <p:par>
                                <p:cTn id="117" presetID="10" presetClass="entr" presetSubtype="0" fill="hold" nodeType="afterEffect">
                                  <p:stCondLst>
                                    <p:cond delay="0"/>
                                  </p:stCondLst>
                                  <p:childTnLst>
                                    <p:set>
                                      <p:cBhvr>
                                        <p:cTn id="118" dur="1" fill="hold">
                                          <p:stCondLst>
                                            <p:cond delay="0"/>
                                          </p:stCondLst>
                                        </p:cTn>
                                        <p:tgtEl>
                                          <p:spTgt spid="186"/>
                                        </p:tgtEl>
                                        <p:attrNameLst>
                                          <p:attrName>style.visibility</p:attrName>
                                        </p:attrNameLst>
                                      </p:cBhvr>
                                      <p:to>
                                        <p:strVal val="visible"/>
                                      </p:to>
                                    </p:set>
                                    <p:animEffect transition="in" filter="fade">
                                      <p:cBhvr>
                                        <p:cTn id="119" dur="20"/>
                                        <p:tgtEl>
                                          <p:spTgt spid="186"/>
                                        </p:tgtEl>
                                      </p:cBhvr>
                                    </p:animEffect>
                                  </p:childTnLst>
                                </p:cTn>
                              </p:par>
                            </p:childTnLst>
                          </p:cTn>
                        </p:par>
                        <p:par>
                          <p:cTn id="120" fill="hold">
                            <p:stCondLst>
                              <p:cond delay="580"/>
                            </p:stCondLst>
                            <p:childTnLst>
                              <p:par>
                                <p:cTn id="121" presetID="10" presetClass="entr" presetSubtype="0" fill="hold" nodeType="afterEffect">
                                  <p:stCondLst>
                                    <p:cond delay="0"/>
                                  </p:stCondLst>
                                  <p:childTnLst>
                                    <p:set>
                                      <p:cBhvr>
                                        <p:cTn id="122" dur="1" fill="hold">
                                          <p:stCondLst>
                                            <p:cond delay="0"/>
                                          </p:stCondLst>
                                        </p:cTn>
                                        <p:tgtEl>
                                          <p:spTgt spid="187"/>
                                        </p:tgtEl>
                                        <p:attrNameLst>
                                          <p:attrName>style.visibility</p:attrName>
                                        </p:attrNameLst>
                                      </p:cBhvr>
                                      <p:to>
                                        <p:strVal val="visible"/>
                                      </p:to>
                                    </p:set>
                                    <p:animEffect transition="in" filter="fade">
                                      <p:cBhvr>
                                        <p:cTn id="123" dur="20"/>
                                        <p:tgtEl>
                                          <p:spTgt spid="187"/>
                                        </p:tgtEl>
                                      </p:cBhvr>
                                    </p:animEffect>
                                  </p:childTnLst>
                                </p:cTn>
                              </p:par>
                            </p:childTnLst>
                          </p:cTn>
                        </p:par>
                        <p:par>
                          <p:cTn id="124" fill="hold">
                            <p:stCondLst>
                              <p:cond delay="600"/>
                            </p:stCondLst>
                            <p:childTnLst>
                              <p:par>
                                <p:cTn id="125" presetID="10" presetClass="entr" presetSubtype="0" fill="hold" nodeType="afterEffect">
                                  <p:stCondLst>
                                    <p:cond delay="0"/>
                                  </p:stCondLst>
                                  <p:childTnLst>
                                    <p:set>
                                      <p:cBhvr>
                                        <p:cTn id="126" dur="1" fill="hold">
                                          <p:stCondLst>
                                            <p:cond delay="0"/>
                                          </p:stCondLst>
                                        </p:cTn>
                                        <p:tgtEl>
                                          <p:spTgt spid="188"/>
                                        </p:tgtEl>
                                        <p:attrNameLst>
                                          <p:attrName>style.visibility</p:attrName>
                                        </p:attrNameLst>
                                      </p:cBhvr>
                                      <p:to>
                                        <p:strVal val="visible"/>
                                      </p:to>
                                    </p:set>
                                    <p:animEffect transition="in" filter="fade">
                                      <p:cBhvr>
                                        <p:cTn id="127" dur="20"/>
                                        <p:tgtEl>
                                          <p:spTgt spid="188"/>
                                        </p:tgtEl>
                                      </p:cBhvr>
                                    </p:animEffect>
                                  </p:childTnLst>
                                </p:cTn>
                              </p:par>
                            </p:childTnLst>
                          </p:cTn>
                        </p:par>
                        <p:par>
                          <p:cTn id="128" fill="hold">
                            <p:stCondLst>
                              <p:cond delay="620"/>
                            </p:stCondLst>
                            <p:childTnLst>
                              <p:par>
                                <p:cTn id="129" presetID="10" presetClass="entr" presetSubtype="0" fill="hold" nodeType="afterEffect">
                                  <p:stCondLst>
                                    <p:cond delay="0"/>
                                  </p:stCondLst>
                                  <p:childTnLst>
                                    <p:set>
                                      <p:cBhvr>
                                        <p:cTn id="130" dur="1" fill="hold">
                                          <p:stCondLst>
                                            <p:cond delay="0"/>
                                          </p:stCondLst>
                                        </p:cTn>
                                        <p:tgtEl>
                                          <p:spTgt spid="189"/>
                                        </p:tgtEl>
                                        <p:attrNameLst>
                                          <p:attrName>style.visibility</p:attrName>
                                        </p:attrNameLst>
                                      </p:cBhvr>
                                      <p:to>
                                        <p:strVal val="visible"/>
                                      </p:to>
                                    </p:set>
                                    <p:animEffect transition="in" filter="fade">
                                      <p:cBhvr>
                                        <p:cTn id="131" dur="20"/>
                                        <p:tgtEl>
                                          <p:spTgt spid="189"/>
                                        </p:tgtEl>
                                      </p:cBhvr>
                                    </p:animEffect>
                                  </p:childTnLst>
                                </p:cTn>
                              </p:par>
                            </p:childTnLst>
                          </p:cTn>
                        </p:par>
                        <p:par>
                          <p:cTn id="132" fill="hold">
                            <p:stCondLst>
                              <p:cond delay="640"/>
                            </p:stCondLst>
                            <p:childTnLst>
                              <p:par>
                                <p:cTn id="133" presetID="10" presetClass="entr" presetSubtype="0" fill="hold" nodeType="afterEffect">
                                  <p:stCondLst>
                                    <p:cond delay="0"/>
                                  </p:stCondLst>
                                  <p:childTnLst>
                                    <p:set>
                                      <p:cBhvr>
                                        <p:cTn id="134" dur="1" fill="hold">
                                          <p:stCondLst>
                                            <p:cond delay="0"/>
                                          </p:stCondLst>
                                        </p:cTn>
                                        <p:tgtEl>
                                          <p:spTgt spid="190"/>
                                        </p:tgtEl>
                                        <p:attrNameLst>
                                          <p:attrName>style.visibility</p:attrName>
                                        </p:attrNameLst>
                                      </p:cBhvr>
                                      <p:to>
                                        <p:strVal val="visible"/>
                                      </p:to>
                                    </p:set>
                                    <p:animEffect transition="in" filter="fade">
                                      <p:cBhvr>
                                        <p:cTn id="135" dur="20"/>
                                        <p:tgtEl>
                                          <p:spTgt spid="190"/>
                                        </p:tgtEl>
                                      </p:cBhvr>
                                    </p:animEffect>
                                  </p:childTnLst>
                                </p:cTn>
                              </p:par>
                            </p:childTnLst>
                          </p:cTn>
                        </p:par>
                        <p:par>
                          <p:cTn id="136" fill="hold">
                            <p:stCondLst>
                              <p:cond delay="660"/>
                            </p:stCondLst>
                            <p:childTnLst>
                              <p:par>
                                <p:cTn id="137" presetID="10" presetClass="entr" presetSubtype="0" fill="hold" nodeType="afterEffect">
                                  <p:stCondLst>
                                    <p:cond delay="0"/>
                                  </p:stCondLst>
                                  <p:childTnLst>
                                    <p:set>
                                      <p:cBhvr>
                                        <p:cTn id="138" dur="1" fill="hold">
                                          <p:stCondLst>
                                            <p:cond delay="0"/>
                                          </p:stCondLst>
                                        </p:cTn>
                                        <p:tgtEl>
                                          <p:spTgt spid="191"/>
                                        </p:tgtEl>
                                        <p:attrNameLst>
                                          <p:attrName>style.visibility</p:attrName>
                                        </p:attrNameLst>
                                      </p:cBhvr>
                                      <p:to>
                                        <p:strVal val="visible"/>
                                      </p:to>
                                    </p:set>
                                    <p:animEffect transition="in" filter="fade">
                                      <p:cBhvr>
                                        <p:cTn id="139" dur="20"/>
                                        <p:tgtEl>
                                          <p:spTgt spid="191"/>
                                        </p:tgtEl>
                                      </p:cBhvr>
                                    </p:animEffect>
                                  </p:childTnLst>
                                </p:cTn>
                              </p:par>
                            </p:childTnLst>
                          </p:cTn>
                        </p:par>
                        <p:par>
                          <p:cTn id="140" fill="hold">
                            <p:stCondLst>
                              <p:cond delay="680"/>
                            </p:stCondLst>
                            <p:childTnLst>
                              <p:par>
                                <p:cTn id="141" presetID="10" presetClass="entr" presetSubtype="0"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fade">
                                      <p:cBhvr>
                                        <p:cTn id="143" dur="20"/>
                                        <p:tgtEl>
                                          <p:spTgt spid="192"/>
                                        </p:tgtEl>
                                      </p:cBhvr>
                                    </p:animEffect>
                                  </p:childTnLst>
                                </p:cTn>
                              </p:par>
                            </p:childTnLst>
                          </p:cTn>
                        </p:par>
                        <p:par>
                          <p:cTn id="144" fill="hold">
                            <p:stCondLst>
                              <p:cond delay="700"/>
                            </p:stCondLst>
                            <p:childTnLst>
                              <p:par>
                                <p:cTn id="145" presetID="10" presetClass="entr" presetSubtype="0" fill="hold" nodeType="afterEffect">
                                  <p:stCondLst>
                                    <p:cond delay="0"/>
                                  </p:stCondLst>
                                  <p:childTnLst>
                                    <p:set>
                                      <p:cBhvr>
                                        <p:cTn id="146" dur="1" fill="hold">
                                          <p:stCondLst>
                                            <p:cond delay="0"/>
                                          </p:stCondLst>
                                        </p:cTn>
                                        <p:tgtEl>
                                          <p:spTgt spid="193"/>
                                        </p:tgtEl>
                                        <p:attrNameLst>
                                          <p:attrName>style.visibility</p:attrName>
                                        </p:attrNameLst>
                                      </p:cBhvr>
                                      <p:to>
                                        <p:strVal val="visible"/>
                                      </p:to>
                                    </p:set>
                                    <p:animEffect transition="in" filter="fade">
                                      <p:cBhvr>
                                        <p:cTn id="147" dur="20"/>
                                        <p:tgtEl>
                                          <p:spTgt spid="193"/>
                                        </p:tgtEl>
                                      </p:cBhvr>
                                    </p:animEffect>
                                  </p:childTnLst>
                                </p:cTn>
                              </p:par>
                            </p:childTnLst>
                          </p:cTn>
                        </p:par>
                        <p:par>
                          <p:cTn id="148" fill="hold">
                            <p:stCondLst>
                              <p:cond delay="720"/>
                            </p:stCondLst>
                            <p:childTnLst>
                              <p:par>
                                <p:cTn id="149" presetID="10" presetClass="entr" presetSubtype="0" fill="hold" nodeType="afterEffect">
                                  <p:stCondLst>
                                    <p:cond delay="0"/>
                                  </p:stCondLst>
                                  <p:childTnLst>
                                    <p:set>
                                      <p:cBhvr>
                                        <p:cTn id="150" dur="1" fill="hold">
                                          <p:stCondLst>
                                            <p:cond delay="0"/>
                                          </p:stCondLst>
                                        </p:cTn>
                                        <p:tgtEl>
                                          <p:spTgt spid="194"/>
                                        </p:tgtEl>
                                        <p:attrNameLst>
                                          <p:attrName>style.visibility</p:attrName>
                                        </p:attrNameLst>
                                      </p:cBhvr>
                                      <p:to>
                                        <p:strVal val="visible"/>
                                      </p:to>
                                    </p:set>
                                    <p:animEffect transition="in" filter="fade">
                                      <p:cBhvr>
                                        <p:cTn id="151" dur="20"/>
                                        <p:tgtEl>
                                          <p:spTgt spid="194"/>
                                        </p:tgtEl>
                                      </p:cBhvr>
                                    </p:animEffect>
                                  </p:childTnLst>
                                </p:cTn>
                              </p:par>
                            </p:childTnLst>
                          </p:cTn>
                        </p:par>
                        <p:par>
                          <p:cTn id="152" fill="hold">
                            <p:stCondLst>
                              <p:cond delay="740"/>
                            </p:stCondLst>
                            <p:childTnLst>
                              <p:par>
                                <p:cTn id="153" presetID="10" presetClass="entr" presetSubtype="0" fill="hold" nodeType="afterEffect">
                                  <p:stCondLst>
                                    <p:cond delay="0"/>
                                  </p:stCondLst>
                                  <p:childTnLst>
                                    <p:set>
                                      <p:cBhvr>
                                        <p:cTn id="154" dur="1" fill="hold">
                                          <p:stCondLst>
                                            <p:cond delay="0"/>
                                          </p:stCondLst>
                                        </p:cTn>
                                        <p:tgtEl>
                                          <p:spTgt spid="195"/>
                                        </p:tgtEl>
                                        <p:attrNameLst>
                                          <p:attrName>style.visibility</p:attrName>
                                        </p:attrNameLst>
                                      </p:cBhvr>
                                      <p:to>
                                        <p:strVal val="visible"/>
                                      </p:to>
                                    </p:set>
                                    <p:animEffect transition="in" filter="fade">
                                      <p:cBhvr>
                                        <p:cTn id="155" dur="20"/>
                                        <p:tgtEl>
                                          <p:spTgt spid="195"/>
                                        </p:tgtEl>
                                      </p:cBhvr>
                                    </p:animEffect>
                                  </p:childTnLst>
                                </p:cTn>
                              </p:par>
                            </p:childTnLst>
                          </p:cTn>
                        </p:par>
                        <p:par>
                          <p:cTn id="156" fill="hold">
                            <p:stCondLst>
                              <p:cond delay="760"/>
                            </p:stCondLst>
                            <p:childTnLst>
                              <p:par>
                                <p:cTn id="157" presetID="10" presetClass="entr" presetSubtype="0" fill="hold" nodeType="afterEffect">
                                  <p:stCondLst>
                                    <p:cond delay="0"/>
                                  </p:stCondLst>
                                  <p:childTnLst>
                                    <p:set>
                                      <p:cBhvr>
                                        <p:cTn id="158" dur="1" fill="hold">
                                          <p:stCondLst>
                                            <p:cond delay="0"/>
                                          </p:stCondLst>
                                        </p:cTn>
                                        <p:tgtEl>
                                          <p:spTgt spid="196"/>
                                        </p:tgtEl>
                                        <p:attrNameLst>
                                          <p:attrName>style.visibility</p:attrName>
                                        </p:attrNameLst>
                                      </p:cBhvr>
                                      <p:to>
                                        <p:strVal val="visible"/>
                                      </p:to>
                                    </p:set>
                                    <p:animEffect transition="in" filter="fade">
                                      <p:cBhvr>
                                        <p:cTn id="159" dur="20"/>
                                        <p:tgtEl>
                                          <p:spTgt spid="196"/>
                                        </p:tgtEl>
                                      </p:cBhvr>
                                    </p:animEffect>
                                  </p:childTnLst>
                                </p:cTn>
                              </p:par>
                            </p:childTnLst>
                          </p:cTn>
                        </p:par>
                        <p:par>
                          <p:cTn id="160" fill="hold">
                            <p:stCondLst>
                              <p:cond delay="780"/>
                            </p:stCondLst>
                            <p:childTnLst>
                              <p:par>
                                <p:cTn id="161" presetID="10" presetClass="entr" presetSubtype="0" fill="hold" nodeType="afterEffect">
                                  <p:stCondLst>
                                    <p:cond delay="0"/>
                                  </p:stCondLst>
                                  <p:childTnLst>
                                    <p:set>
                                      <p:cBhvr>
                                        <p:cTn id="162" dur="1" fill="hold">
                                          <p:stCondLst>
                                            <p:cond delay="0"/>
                                          </p:stCondLst>
                                        </p:cTn>
                                        <p:tgtEl>
                                          <p:spTgt spid="220"/>
                                        </p:tgtEl>
                                        <p:attrNameLst>
                                          <p:attrName>style.visibility</p:attrName>
                                        </p:attrNameLst>
                                      </p:cBhvr>
                                      <p:to>
                                        <p:strVal val="visible"/>
                                      </p:to>
                                    </p:set>
                                    <p:animEffect transition="in" filter="fade">
                                      <p:cBhvr>
                                        <p:cTn id="163" dur="20"/>
                                        <p:tgtEl>
                                          <p:spTgt spid="220"/>
                                        </p:tgtEl>
                                      </p:cBhvr>
                                    </p:animEffect>
                                  </p:childTnLst>
                                </p:cTn>
                              </p:par>
                            </p:childTnLst>
                          </p:cTn>
                        </p:par>
                        <p:par>
                          <p:cTn id="164" fill="hold">
                            <p:stCondLst>
                              <p:cond delay="800"/>
                            </p:stCondLst>
                            <p:childTnLst>
                              <p:par>
                                <p:cTn id="165" presetID="10" presetClass="entr" presetSubtype="0" fill="hold" nodeType="afterEffect">
                                  <p:stCondLst>
                                    <p:cond delay="0"/>
                                  </p:stCondLst>
                                  <p:childTnLst>
                                    <p:set>
                                      <p:cBhvr>
                                        <p:cTn id="166" dur="1" fill="hold">
                                          <p:stCondLst>
                                            <p:cond delay="0"/>
                                          </p:stCondLst>
                                        </p:cTn>
                                        <p:tgtEl>
                                          <p:spTgt spid="221"/>
                                        </p:tgtEl>
                                        <p:attrNameLst>
                                          <p:attrName>style.visibility</p:attrName>
                                        </p:attrNameLst>
                                      </p:cBhvr>
                                      <p:to>
                                        <p:strVal val="visible"/>
                                      </p:to>
                                    </p:set>
                                    <p:animEffect transition="in" filter="fade">
                                      <p:cBhvr>
                                        <p:cTn id="167" dur="20"/>
                                        <p:tgtEl>
                                          <p:spTgt spid="221"/>
                                        </p:tgtEl>
                                      </p:cBhvr>
                                    </p:animEffect>
                                  </p:childTnLst>
                                </p:cTn>
                              </p:par>
                            </p:childTnLst>
                          </p:cTn>
                        </p:par>
                        <p:par>
                          <p:cTn id="168" fill="hold">
                            <p:stCondLst>
                              <p:cond delay="820"/>
                            </p:stCondLst>
                            <p:childTnLst>
                              <p:par>
                                <p:cTn id="169" presetID="10" presetClass="entr" presetSubtype="0" fill="hold" nodeType="afterEffect">
                                  <p:stCondLst>
                                    <p:cond delay="0"/>
                                  </p:stCondLst>
                                  <p:childTnLst>
                                    <p:set>
                                      <p:cBhvr>
                                        <p:cTn id="170" dur="1" fill="hold">
                                          <p:stCondLst>
                                            <p:cond delay="0"/>
                                          </p:stCondLst>
                                        </p:cTn>
                                        <p:tgtEl>
                                          <p:spTgt spid="222"/>
                                        </p:tgtEl>
                                        <p:attrNameLst>
                                          <p:attrName>style.visibility</p:attrName>
                                        </p:attrNameLst>
                                      </p:cBhvr>
                                      <p:to>
                                        <p:strVal val="visible"/>
                                      </p:to>
                                    </p:set>
                                    <p:animEffect transition="in" filter="fade">
                                      <p:cBhvr>
                                        <p:cTn id="171" dur="20"/>
                                        <p:tgtEl>
                                          <p:spTgt spid="222"/>
                                        </p:tgtEl>
                                      </p:cBhvr>
                                    </p:animEffect>
                                  </p:childTnLst>
                                </p:cTn>
                              </p:par>
                            </p:childTnLst>
                          </p:cTn>
                        </p:par>
                        <p:par>
                          <p:cTn id="172" fill="hold">
                            <p:stCondLst>
                              <p:cond delay="840"/>
                            </p:stCondLst>
                            <p:childTnLst>
                              <p:par>
                                <p:cTn id="173" presetID="10" presetClass="entr" presetSubtype="0" fill="hold" nodeType="afterEffect">
                                  <p:stCondLst>
                                    <p:cond delay="0"/>
                                  </p:stCondLst>
                                  <p:childTnLst>
                                    <p:set>
                                      <p:cBhvr>
                                        <p:cTn id="174" dur="1" fill="hold">
                                          <p:stCondLst>
                                            <p:cond delay="0"/>
                                          </p:stCondLst>
                                        </p:cTn>
                                        <p:tgtEl>
                                          <p:spTgt spid="223"/>
                                        </p:tgtEl>
                                        <p:attrNameLst>
                                          <p:attrName>style.visibility</p:attrName>
                                        </p:attrNameLst>
                                      </p:cBhvr>
                                      <p:to>
                                        <p:strVal val="visible"/>
                                      </p:to>
                                    </p:set>
                                    <p:animEffect transition="in" filter="fade">
                                      <p:cBhvr>
                                        <p:cTn id="175" dur="20"/>
                                        <p:tgtEl>
                                          <p:spTgt spid="223"/>
                                        </p:tgtEl>
                                      </p:cBhvr>
                                    </p:animEffect>
                                  </p:childTnLst>
                                </p:cTn>
                              </p:par>
                            </p:childTnLst>
                          </p:cTn>
                        </p:par>
                        <p:par>
                          <p:cTn id="176" fill="hold">
                            <p:stCondLst>
                              <p:cond delay="860"/>
                            </p:stCondLst>
                            <p:childTnLst>
                              <p:par>
                                <p:cTn id="177" presetID="10" presetClass="entr" presetSubtype="0" fill="hold" grpId="0" nodeType="afterEffect" nodePh="1">
                                  <p:stCondLst>
                                    <p:cond delay="0"/>
                                  </p:stCondLst>
                                  <p:endCondLst>
                                    <p:cond evt="begin" delay="0">
                                      <p:tn val="177"/>
                                    </p:cond>
                                  </p:endCondLst>
                                  <p:childTnLst>
                                    <p:set>
                                      <p:cBhvr>
                                        <p:cTn id="178" dur="1" fill="hold">
                                          <p:stCondLst>
                                            <p:cond delay="0"/>
                                          </p:stCondLst>
                                        </p:cTn>
                                        <p:tgtEl>
                                          <p:spTgt spid="224"/>
                                        </p:tgtEl>
                                        <p:attrNameLst>
                                          <p:attrName>style.visibility</p:attrName>
                                        </p:attrNameLst>
                                      </p:cBhvr>
                                      <p:to>
                                        <p:strVal val="visible"/>
                                      </p:to>
                                    </p:set>
                                    <p:animEffect transition="in" filter="fade">
                                      <p:cBhvr>
                                        <p:cTn id="179" dur="20"/>
                                        <p:tgtEl>
                                          <p:spTgt spid="224"/>
                                        </p:tgtEl>
                                      </p:cBhvr>
                                    </p:animEffect>
                                  </p:childTnLst>
                                </p:cTn>
                              </p:par>
                            </p:childTnLst>
                          </p:cTn>
                        </p:par>
                        <p:par>
                          <p:cTn id="180" fill="hold">
                            <p:stCondLst>
                              <p:cond delay="880"/>
                            </p:stCondLst>
                            <p:childTnLst>
                              <p:par>
                                <p:cTn id="181" presetID="10" presetClass="entr" presetSubtype="0" fill="hold" nodeType="afterEffect">
                                  <p:stCondLst>
                                    <p:cond delay="0"/>
                                  </p:stCondLst>
                                  <p:childTnLst>
                                    <p:set>
                                      <p:cBhvr>
                                        <p:cTn id="182" dur="1" fill="hold">
                                          <p:stCondLst>
                                            <p:cond delay="0"/>
                                          </p:stCondLst>
                                        </p:cTn>
                                        <p:tgtEl>
                                          <p:spTgt spid="225"/>
                                        </p:tgtEl>
                                        <p:attrNameLst>
                                          <p:attrName>style.visibility</p:attrName>
                                        </p:attrNameLst>
                                      </p:cBhvr>
                                      <p:to>
                                        <p:strVal val="visible"/>
                                      </p:to>
                                    </p:set>
                                    <p:animEffect transition="in" filter="fade">
                                      <p:cBhvr>
                                        <p:cTn id="183" dur="20"/>
                                        <p:tgtEl>
                                          <p:spTgt spid="225"/>
                                        </p:tgtEl>
                                      </p:cBhvr>
                                    </p:animEffect>
                                  </p:childTnLst>
                                </p:cTn>
                              </p:par>
                            </p:childTnLst>
                          </p:cTn>
                        </p:par>
                        <p:par>
                          <p:cTn id="184" fill="hold">
                            <p:stCondLst>
                              <p:cond delay="900"/>
                            </p:stCondLst>
                            <p:childTnLst>
                              <p:par>
                                <p:cTn id="185" presetID="10" presetClass="entr" presetSubtype="0" fill="hold" nodeType="afterEffect">
                                  <p:stCondLst>
                                    <p:cond delay="0"/>
                                  </p:stCondLst>
                                  <p:childTnLst>
                                    <p:set>
                                      <p:cBhvr>
                                        <p:cTn id="186" dur="1" fill="hold">
                                          <p:stCondLst>
                                            <p:cond delay="0"/>
                                          </p:stCondLst>
                                        </p:cTn>
                                        <p:tgtEl>
                                          <p:spTgt spid="226"/>
                                        </p:tgtEl>
                                        <p:attrNameLst>
                                          <p:attrName>style.visibility</p:attrName>
                                        </p:attrNameLst>
                                      </p:cBhvr>
                                      <p:to>
                                        <p:strVal val="visible"/>
                                      </p:to>
                                    </p:set>
                                    <p:animEffect transition="in" filter="fade">
                                      <p:cBhvr>
                                        <p:cTn id="187" dur="20"/>
                                        <p:tgtEl>
                                          <p:spTgt spid="226"/>
                                        </p:tgtEl>
                                      </p:cBhvr>
                                    </p:animEffect>
                                  </p:childTnLst>
                                </p:cTn>
                              </p:par>
                            </p:childTnLst>
                          </p:cTn>
                        </p:par>
                        <p:par>
                          <p:cTn id="188" fill="hold">
                            <p:stCondLst>
                              <p:cond delay="920"/>
                            </p:stCondLst>
                            <p:childTnLst>
                              <p:par>
                                <p:cTn id="189" presetID="10" presetClass="entr" presetSubtype="0" fill="hold" nodeType="afterEffect">
                                  <p:stCondLst>
                                    <p:cond delay="0"/>
                                  </p:stCondLst>
                                  <p:childTnLst>
                                    <p:set>
                                      <p:cBhvr>
                                        <p:cTn id="190" dur="1" fill="hold">
                                          <p:stCondLst>
                                            <p:cond delay="0"/>
                                          </p:stCondLst>
                                        </p:cTn>
                                        <p:tgtEl>
                                          <p:spTgt spid="227"/>
                                        </p:tgtEl>
                                        <p:attrNameLst>
                                          <p:attrName>style.visibility</p:attrName>
                                        </p:attrNameLst>
                                      </p:cBhvr>
                                      <p:to>
                                        <p:strVal val="visible"/>
                                      </p:to>
                                    </p:set>
                                    <p:animEffect transition="in" filter="fade">
                                      <p:cBhvr>
                                        <p:cTn id="191" dur="20"/>
                                        <p:tgtEl>
                                          <p:spTgt spid="227"/>
                                        </p:tgtEl>
                                      </p:cBhvr>
                                    </p:animEffect>
                                  </p:childTnLst>
                                </p:cTn>
                              </p:par>
                            </p:childTnLst>
                          </p:cTn>
                        </p:par>
                        <p:par>
                          <p:cTn id="192" fill="hold">
                            <p:stCondLst>
                              <p:cond delay="940"/>
                            </p:stCondLst>
                            <p:childTnLst>
                              <p:par>
                                <p:cTn id="193" presetID="10" presetClass="entr" presetSubtype="0" fill="hold" nodeType="afterEffect">
                                  <p:stCondLst>
                                    <p:cond delay="0"/>
                                  </p:stCondLst>
                                  <p:childTnLst>
                                    <p:set>
                                      <p:cBhvr>
                                        <p:cTn id="194" dur="1" fill="hold">
                                          <p:stCondLst>
                                            <p:cond delay="0"/>
                                          </p:stCondLst>
                                        </p:cTn>
                                        <p:tgtEl>
                                          <p:spTgt spid="228"/>
                                        </p:tgtEl>
                                        <p:attrNameLst>
                                          <p:attrName>style.visibility</p:attrName>
                                        </p:attrNameLst>
                                      </p:cBhvr>
                                      <p:to>
                                        <p:strVal val="visible"/>
                                      </p:to>
                                    </p:set>
                                    <p:animEffect transition="in" filter="fade">
                                      <p:cBhvr>
                                        <p:cTn id="195" dur="20"/>
                                        <p:tgtEl>
                                          <p:spTgt spid="228"/>
                                        </p:tgtEl>
                                      </p:cBhvr>
                                    </p:animEffect>
                                  </p:childTnLst>
                                </p:cTn>
                              </p:par>
                            </p:childTnLst>
                          </p:cTn>
                        </p:par>
                        <p:par>
                          <p:cTn id="196" fill="hold">
                            <p:stCondLst>
                              <p:cond delay="960"/>
                            </p:stCondLst>
                            <p:childTnLst>
                              <p:par>
                                <p:cTn id="197" presetID="10" presetClass="entr" presetSubtype="0" fill="hold" nodeType="afterEffect">
                                  <p:stCondLst>
                                    <p:cond delay="0"/>
                                  </p:stCondLst>
                                  <p:childTnLst>
                                    <p:set>
                                      <p:cBhvr>
                                        <p:cTn id="198" dur="1" fill="hold">
                                          <p:stCondLst>
                                            <p:cond delay="0"/>
                                          </p:stCondLst>
                                        </p:cTn>
                                        <p:tgtEl>
                                          <p:spTgt spid="231"/>
                                        </p:tgtEl>
                                        <p:attrNameLst>
                                          <p:attrName>style.visibility</p:attrName>
                                        </p:attrNameLst>
                                      </p:cBhvr>
                                      <p:to>
                                        <p:strVal val="visible"/>
                                      </p:to>
                                    </p:set>
                                    <p:animEffect transition="in" filter="fade">
                                      <p:cBhvr>
                                        <p:cTn id="199" dur="20"/>
                                        <p:tgtEl>
                                          <p:spTgt spid="231"/>
                                        </p:tgtEl>
                                      </p:cBhvr>
                                    </p:animEffect>
                                  </p:childTnLst>
                                </p:cTn>
                              </p:par>
                            </p:childTnLst>
                          </p:cTn>
                        </p:par>
                        <p:par>
                          <p:cTn id="200" fill="hold">
                            <p:stCondLst>
                              <p:cond delay="980"/>
                            </p:stCondLst>
                            <p:childTnLst>
                              <p:par>
                                <p:cTn id="201" presetID="10" presetClass="entr" presetSubtype="0" fill="hold" nodeType="afterEffect">
                                  <p:stCondLst>
                                    <p:cond delay="0"/>
                                  </p:stCondLst>
                                  <p:childTnLst>
                                    <p:set>
                                      <p:cBhvr>
                                        <p:cTn id="202" dur="1" fill="hold">
                                          <p:stCondLst>
                                            <p:cond delay="0"/>
                                          </p:stCondLst>
                                        </p:cTn>
                                        <p:tgtEl>
                                          <p:spTgt spid="232"/>
                                        </p:tgtEl>
                                        <p:attrNameLst>
                                          <p:attrName>style.visibility</p:attrName>
                                        </p:attrNameLst>
                                      </p:cBhvr>
                                      <p:to>
                                        <p:strVal val="visible"/>
                                      </p:to>
                                    </p:set>
                                    <p:animEffect transition="in" filter="fade">
                                      <p:cBhvr>
                                        <p:cTn id="203" dur="20"/>
                                        <p:tgtEl>
                                          <p:spTgt spid="232"/>
                                        </p:tgtEl>
                                      </p:cBhvr>
                                    </p:animEffect>
                                  </p:childTnLst>
                                </p:cTn>
                              </p:par>
                            </p:childTnLst>
                          </p:cTn>
                        </p:par>
                        <p:par>
                          <p:cTn id="204" fill="hold">
                            <p:stCondLst>
                              <p:cond delay="1000"/>
                            </p:stCondLst>
                            <p:childTnLst>
                              <p:par>
                                <p:cTn id="205" presetID="10" presetClass="entr" presetSubtype="0" fill="hold" nodeType="afterEffect">
                                  <p:stCondLst>
                                    <p:cond delay="0"/>
                                  </p:stCondLst>
                                  <p:childTnLst>
                                    <p:set>
                                      <p:cBhvr>
                                        <p:cTn id="206" dur="1" fill="hold">
                                          <p:stCondLst>
                                            <p:cond delay="0"/>
                                          </p:stCondLst>
                                        </p:cTn>
                                        <p:tgtEl>
                                          <p:spTgt spid="233"/>
                                        </p:tgtEl>
                                        <p:attrNameLst>
                                          <p:attrName>style.visibility</p:attrName>
                                        </p:attrNameLst>
                                      </p:cBhvr>
                                      <p:to>
                                        <p:strVal val="visible"/>
                                      </p:to>
                                    </p:set>
                                    <p:animEffect transition="in" filter="fade">
                                      <p:cBhvr>
                                        <p:cTn id="207" dur="20"/>
                                        <p:tgtEl>
                                          <p:spTgt spid="233"/>
                                        </p:tgtEl>
                                      </p:cBhvr>
                                    </p:animEffect>
                                  </p:childTnLst>
                                </p:cTn>
                              </p:par>
                            </p:childTnLst>
                          </p:cTn>
                        </p:par>
                        <p:par>
                          <p:cTn id="208" fill="hold">
                            <p:stCondLst>
                              <p:cond delay="1020"/>
                            </p:stCondLst>
                            <p:childTnLst>
                              <p:par>
                                <p:cTn id="209" presetID="10" presetClass="entr" presetSubtype="0" fill="hold" nodeType="afterEffect">
                                  <p:stCondLst>
                                    <p:cond delay="0"/>
                                  </p:stCondLst>
                                  <p:childTnLst>
                                    <p:set>
                                      <p:cBhvr>
                                        <p:cTn id="210" dur="1" fill="hold">
                                          <p:stCondLst>
                                            <p:cond delay="0"/>
                                          </p:stCondLst>
                                        </p:cTn>
                                        <p:tgtEl>
                                          <p:spTgt spid="234"/>
                                        </p:tgtEl>
                                        <p:attrNameLst>
                                          <p:attrName>style.visibility</p:attrName>
                                        </p:attrNameLst>
                                      </p:cBhvr>
                                      <p:to>
                                        <p:strVal val="visible"/>
                                      </p:to>
                                    </p:set>
                                    <p:animEffect transition="in" filter="fade">
                                      <p:cBhvr>
                                        <p:cTn id="211" dur="20"/>
                                        <p:tgtEl>
                                          <p:spTgt spid="234"/>
                                        </p:tgtEl>
                                      </p:cBhvr>
                                    </p:animEffect>
                                  </p:childTnLst>
                                </p:cTn>
                              </p:par>
                            </p:childTnLst>
                          </p:cTn>
                        </p:par>
                        <p:par>
                          <p:cTn id="212" fill="hold">
                            <p:stCondLst>
                              <p:cond delay="1040"/>
                            </p:stCondLst>
                            <p:childTnLst>
                              <p:par>
                                <p:cTn id="213" presetID="10" presetClass="entr" presetSubtype="0" fill="hold" nodeType="afterEffect">
                                  <p:stCondLst>
                                    <p:cond delay="0"/>
                                  </p:stCondLst>
                                  <p:childTnLst>
                                    <p:set>
                                      <p:cBhvr>
                                        <p:cTn id="214" dur="1" fill="hold">
                                          <p:stCondLst>
                                            <p:cond delay="0"/>
                                          </p:stCondLst>
                                        </p:cTn>
                                        <p:tgtEl>
                                          <p:spTgt spid="235"/>
                                        </p:tgtEl>
                                        <p:attrNameLst>
                                          <p:attrName>style.visibility</p:attrName>
                                        </p:attrNameLst>
                                      </p:cBhvr>
                                      <p:to>
                                        <p:strVal val="visible"/>
                                      </p:to>
                                    </p:set>
                                    <p:animEffect transition="in" filter="fade">
                                      <p:cBhvr>
                                        <p:cTn id="215" dur="20"/>
                                        <p:tgtEl>
                                          <p:spTgt spid="235"/>
                                        </p:tgtEl>
                                      </p:cBhvr>
                                    </p:animEffect>
                                  </p:childTnLst>
                                </p:cTn>
                              </p:par>
                            </p:childTnLst>
                          </p:cTn>
                        </p:par>
                        <p:par>
                          <p:cTn id="216" fill="hold">
                            <p:stCondLst>
                              <p:cond delay="1060"/>
                            </p:stCondLst>
                            <p:childTnLst>
                              <p:par>
                                <p:cTn id="217" presetID="10" presetClass="entr" presetSubtype="0" fill="hold" nodeType="afterEffect">
                                  <p:stCondLst>
                                    <p:cond delay="0"/>
                                  </p:stCondLst>
                                  <p:childTnLst>
                                    <p:set>
                                      <p:cBhvr>
                                        <p:cTn id="218" dur="1" fill="hold">
                                          <p:stCondLst>
                                            <p:cond delay="0"/>
                                          </p:stCondLst>
                                        </p:cTn>
                                        <p:tgtEl>
                                          <p:spTgt spid="236"/>
                                        </p:tgtEl>
                                        <p:attrNameLst>
                                          <p:attrName>style.visibility</p:attrName>
                                        </p:attrNameLst>
                                      </p:cBhvr>
                                      <p:to>
                                        <p:strVal val="visible"/>
                                      </p:to>
                                    </p:set>
                                    <p:animEffect transition="in" filter="fade">
                                      <p:cBhvr>
                                        <p:cTn id="219" dur="20"/>
                                        <p:tgtEl>
                                          <p:spTgt spid="236"/>
                                        </p:tgtEl>
                                      </p:cBhvr>
                                    </p:animEffect>
                                  </p:childTnLst>
                                </p:cTn>
                              </p:par>
                            </p:childTnLst>
                          </p:cTn>
                        </p:par>
                        <p:par>
                          <p:cTn id="220" fill="hold">
                            <p:stCondLst>
                              <p:cond delay="1080"/>
                            </p:stCondLst>
                            <p:childTnLst>
                              <p:par>
                                <p:cTn id="221" presetID="10" presetClass="entr" presetSubtype="0" fill="hold" nodeType="afterEffect">
                                  <p:stCondLst>
                                    <p:cond delay="0"/>
                                  </p:stCondLst>
                                  <p:childTnLst>
                                    <p:set>
                                      <p:cBhvr>
                                        <p:cTn id="222" dur="1" fill="hold">
                                          <p:stCondLst>
                                            <p:cond delay="0"/>
                                          </p:stCondLst>
                                        </p:cTn>
                                        <p:tgtEl>
                                          <p:spTgt spid="237"/>
                                        </p:tgtEl>
                                        <p:attrNameLst>
                                          <p:attrName>style.visibility</p:attrName>
                                        </p:attrNameLst>
                                      </p:cBhvr>
                                      <p:to>
                                        <p:strVal val="visible"/>
                                      </p:to>
                                    </p:set>
                                    <p:animEffect transition="in" filter="fade">
                                      <p:cBhvr>
                                        <p:cTn id="223" dur="20"/>
                                        <p:tgtEl>
                                          <p:spTgt spid="237"/>
                                        </p:tgtEl>
                                      </p:cBhvr>
                                    </p:animEffect>
                                  </p:childTnLst>
                                </p:cTn>
                              </p:par>
                            </p:childTnLst>
                          </p:cTn>
                        </p:par>
                        <p:par>
                          <p:cTn id="224" fill="hold">
                            <p:stCondLst>
                              <p:cond delay="1100"/>
                            </p:stCondLst>
                            <p:childTnLst>
                              <p:par>
                                <p:cTn id="225" presetID="10" presetClass="entr" presetSubtype="0" fill="hold" nodeType="afterEffect">
                                  <p:stCondLst>
                                    <p:cond delay="0"/>
                                  </p:stCondLst>
                                  <p:childTnLst>
                                    <p:set>
                                      <p:cBhvr>
                                        <p:cTn id="226" dur="1" fill="hold">
                                          <p:stCondLst>
                                            <p:cond delay="0"/>
                                          </p:stCondLst>
                                        </p:cTn>
                                        <p:tgtEl>
                                          <p:spTgt spid="238"/>
                                        </p:tgtEl>
                                        <p:attrNameLst>
                                          <p:attrName>style.visibility</p:attrName>
                                        </p:attrNameLst>
                                      </p:cBhvr>
                                      <p:to>
                                        <p:strVal val="visible"/>
                                      </p:to>
                                    </p:set>
                                    <p:animEffect transition="in" filter="fade">
                                      <p:cBhvr>
                                        <p:cTn id="227" dur="20"/>
                                        <p:tgtEl>
                                          <p:spTgt spid="238"/>
                                        </p:tgtEl>
                                      </p:cBhvr>
                                    </p:animEffect>
                                  </p:childTnLst>
                                </p:cTn>
                              </p:par>
                            </p:childTnLst>
                          </p:cTn>
                        </p:par>
                        <p:par>
                          <p:cTn id="228" fill="hold">
                            <p:stCondLst>
                              <p:cond delay="1120"/>
                            </p:stCondLst>
                            <p:childTnLst>
                              <p:par>
                                <p:cTn id="229" presetID="10" presetClass="entr" presetSubtype="0" fill="hold" nodeType="afterEffect">
                                  <p:stCondLst>
                                    <p:cond delay="0"/>
                                  </p:stCondLst>
                                  <p:childTnLst>
                                    <p:set>
                                      <p:cBhvr>
                                        <p:cTn id="230" dur="1" fill="hold">
                                          <p:stCondLst>
                                            <p:cond delay="0"/>
                                          </p:stCondLst>
                                        </p:cTn>
                                        <p:tgtEl>
                                          <p:spTgt spid="239"/>
                                        </p:tgtEl>
                                        <p:attrNameLst>
                                          <p:attrName>style.visibility</p:attrName>
                                        </p:attrNameLst>
                                      </p:cBhvr>
                                      <p:to>
                                        <p:strVal val="visible"/>
                                      </p:to>
                                    </p:set>
                                    <p:animEffect transition="in" filter="fade">
                                      <p:cBhvr>
                                        <p:cTn id="231" dur="20"/>
                                        <p:tgtEl>
                                          <p:spTgt spid="239"/>
                                        </p:tgtEl>
                                      </p:cBhvr>
                                    </p:animEffect>
                                  </p:childTnLst>
                                </p:cTn>
                              </p:par>
                            </p:childTnLst>
                          </p:cTn>
                        </p:par>
                        <p:par>
                          <p:cTn id="232" fill="hold">
                            <p:stCondLst>
                              <p:cond delay="1140"/>
                            </p:stCondLst>
                            <p:childTnLst>
                              <p:par>
                                <p:cTn id="233" presetID="10" presetClass="entr" presetSubtype="0" fill="hold" nodeType="afterEffect">
                                  <p:stCondLst>
                                    <p:cond delay="0"/>
                                  </p:stCondLst>
                                  <p:childTnLst>
                                    <p:set>
                                      <p:cBhvr>
                                        <p:cTn id="234" dur="1" fill="hold">
                                          <p:stCondLst>
                                            <p:cond delay="0"/>
                                          </p:stCondLst>
                                        </p:cTn>
                                        <p:tgtEl>
                                          <p:spTgt spid="240"/>
                                        </p:tgtEl>
                                        <p:attrNameLst>
                                          <p:attrName>style.visibility</p:attrName>
                                        </p:attrNameLst>
                                      </p:cBhvr>
                                      <p:to>
                                        <p:strVal val="visible"/>
                                      </p:to>
                                    </p:set>
                                    <p:animEffect transition="in" filter="fade">
                                      <p:cBhvr>
                                        <p:cTn id="235" dur="20"/>
                                        <p:tgtEl>
                                          <p:spTgt spid="240"/>
                                        </p:tgtEl>
                                      </p:cBhvr>
                                    </p:animEffect>
                                  </p:childTnLst>
                                </p:cTn>
                              </p:par>
                            </p:childTnLst>
                          </p:cTn>
                        </p:par>
                        <p:par>
                          <p:cTn id="236" fill="hold">
                            <p:stCondLst>
                              <p:cond delay="1160"/>
                            </p:stCondLst>
                            <p:childTnLst>
                              <p:par>
                                <p:cTn id="237" presetID="10" presetClass="entr" presetSubtype="0" fill="hold" nodeType="afterEffect">
                                  <p:stCondLst>
                                    <p:cond delay="0"/>
                                  </p:stCondLst>
                                  <p:childTnLst>
                                    <p:set>
                                      <p:cBhvr>
                                        <p:cTn id="238" dur="1" fill="hold">
                                          <p:stCondLst>
                                            <p:cond delay="0"/>
                                          </p:stCondLst>
                                        </p:cTn>
                                        <p:tgtEl>
                                          <p:spTgt spid="241"/>
                                        </p:tgtEl>
                                        <p:attrNameLst>
                                          <p:attrName>style.visibility</p:attrName>
                                        </p:attrNameLst>
                                      </p:cBhvr>
                                      <p:to>
                                        <p:strVal val="visible"/>
                                      </p:to>
                                    </p:set>
                                    <p:animEffect transition="in" filter="fade">
                                      <p:cBhvr>
                                        <p:cTn id="239" dur="20"/>
                                        <p:tgtEl>
                                          <p:spTgt spid="241"/>
                                        </p:tgtEl>
                                      </p:cBhvr>
                                    </p:animEffect>
                                  </p:childTnLst>
                                </p:cTn>
                              </p:par>
                            </p:childTnLst>
                          </p:cTn>
                        </p:par>
                        <p:par>
                          <p:cTn id="240" fill="hold">
                            <p:stCondLst>
                              <p:cond delay="1180"/>
                            </p:stCondLst>
                            <p:childTnLst>
                              <p:par>
                                <p:cTn id="241" presetID="10" presetClass="entr" presetSubtype="0" fill="hold" nodeType="afterEffect">
                                  <p:stCondLst>
                                    <p:cond delay="0"/>
                                  </p:stCondLst>
                                  <p:childTnLst>
                                    <p:set>
                                      <p:cBhvr>
                                        <p:cTn id="242" dur="1" fill="hold">
                                          <p:stCondLst>
                                            <p:cond delay="0"/>
                                          </p:stCondLst>
                                        </p:cTn>
                                        <p:tgtEl>
                                          <p:spTgt spid="242"/>
                                        </p:tgtEl>
                                        <p:attrNameLst>
                                          <p:attrName>style.visibility</p:attrName>
                                        </p:attrNameLst>
                                      </p:cBhvr>
                                      <p:to>
                                        <p:strVal val="visible"/>
                                      </p:to>
                                    </p:set>
                                    <p:animEffect transition="in" filter="fade">
                                      <p:cBhvr>
                                        <p:cTn id="243" dur="20"/>
                                        <p:tgtEl>
                                          <p:spTgt spid="242"/>
                                        </p:tgtEl>
                                      </p:cBhvr>
                                    </p:animEffect>
                                  </p:childTnLst>
                                </p:cTn>
                              </p:par>
                            </p:childTnLst>
                          </p:cTn>
                        </p:par>
                        <p:par>
                          <p:cTn id="244" fill="hold">
                            <p:stCondLst>
                              <p:cond delay="1200"/>
                            </p:stCondLst>
                            <p:childTnLst>
                              <p:par>
                                <p:cTn id="245" presetID="10" presetClass="entr" presetSubtype="0" fill="hold" nodeType="afterEffect">
                                  <p:stCondLst>
                                    <p:cond delay="0"/>
                                  </p:stCondLst>
                                  <p:childTnLst>
                                    <p:set>
                                      <p:cBhvr>
                                        <p:cTn id="246" dur="1" fill="hold">
                                          <p:stCondLst>
                                            <p:cond delay="0"/>
                                          </p:stCondLst>
                                        </p:cTn>
                                        <p:tgtEl>
                                          <p:spTgt spid="243"/>
                                        </p:tgtEl>
                                        <p:attrNameLst>
                                          <p:attrName>style.visibility</p:attrName>
                                        </p:attrNameLst>
                                      </p:cBhvr>
                                      <p:to>
                                        <p:strVal val="visible"/>
                                      </p:to>
                                    </p:set>
                                    <p:animEffect transition="in" filter="fade">
                                      <p:cBhvr>
                                        <p:cTn id="247" dur="20"/>
                                        <p:tgtEl>
                                          <p:spTgt spid="243"/>
                                        </p:tgtEl>
                                      </p:cBhvr>
                                    </p:animEffect>
                                  </p:childTnLst>
                                </p:cTn>
                              </p:par>
                            </p:childTnLst>
                          </p:cTn>
                        </p:par>
                        <p:par>
                          <p:cTn id="248" fill="hold">
                            <p:stCondLst>
                              <p:cond delay="1220"/>
                            </p:stCondLst>
                            <p:childTnLst>
                              <p:par>
                                <p:cTn id="249" presetID="10" presetClass="entr" presetSubtype="0" fill="hold" nodeType="afterEffect">
                                  <p:stCondLst>
                                    <p:cond delay="0"/>
                                  </p:stCondLst>
                                  <p:childTnLst>
                                    <p:set>
                                      <p:cBhvr>
                                        <p:cTn id="250" dur="1" fill="hold">
                                          <p:stCondLst>
                                            <p:cond delay="0"/>
                                          </p:stCondLst>
                                        </p:cTn>
                                        <p:tgtEl>
                                          <p:spTgt spid="244"/>
                                        </p:tgtEl>
                                        <p:attrNameLst>
                                          <p:attrName>style.visibility</p:attrName>
                                        </p:attrNameLst>
                                      </p:cBhvr>
                                      <p:to>
                                        <p:strVal val="visible"/>
                                      </p:to>
                                    </p:set>
                                    <p:animEffect transition="in" filter="fade">
                                      <p:cBhvr>
                                        <p:cTn id="251" dur="20"/>
                                        <p:tgtEl>
                                          <p:spTgt spid="244"/>
                                        </p:tgtEl>
                                      </p:cBhvr>
                                    </p:animEffect>
                                  </p:childTnLst>
                                </p:cTn>
                              </p:par>
                            </p:childTnLst>
                          </p:cTn>
                        </p:par>
                        <p:par>
                          <p:cTn id="252" fill="hold">
                            <p:stCondLst>
                              <p:cond delay="1240"/>
                            </p:stCondLst>
                            <p:childTnLst>
                              <p:par>
                                <p:cTn id="253" presetID="10" presetClass="entr" presetSubtype="0" fill="hold" nodeType="afterEffect">
                                  <p:stCondLst>
                                    <p:cond delay="0"/>
                                  </p:stCondLst>
                                  <p:childTnLst>
                                    <p:set>
                                      <p:cBhvr>
                                        <p:cTn id="254" dur="1" fill="hold">
                                          <p:stCondLst>
                                            <p:cond delay="0"/>
                                          </p:stCondLst>
                                        </p:cTn>
                                        <p:tgtEl>
                                          <p:spTgt spid="245"/>
                                        </p:tgtEl>
                                        <p:attrNameLst>
                                          <p:attrName>style.visibility</p:attrName>
                                        </p:attrNameLst>
                                      </p:cBhvr>
                                      <p:to>
                                        <p:strVal val="visible"/>
                                      </p:to>
                                    </p:set>
                                    <p:animEffect transition="in" filter="fade">
                                      <p:cBhvr>
                                        <p:cTn id="255" dur="20"/>
                                        <p:tgtEl>
                                          <p:spTgt spid="245"/>
                                        </p:tgtEl>
                                      </p:cBhvr>
                                    </p:animEffect>
                                  </p:childTnLst>
                                </p:cTn>
                              </p:par>
                            </p:childTnLst>
                          </p:cTn>
                        </p:par>
                        <p:par>
                          <p:cTn id="256" fill="hold">
                            <p:stCondLst>
                              <p:cond delay="1260"/>
                            </p:stCondLst>
                            <p:childTnLst>
                              <p:par>
                                <p:cTn id="257" presetID="10" presetClass="entr" presetSubtype="0" fill="hold" nodeType="afterEffect">
                                  <p:stCondLst>
                                    <p:cond delay="0"/>
                                  </p:stCondLst>
                                  <p:childTnLst>
                                    <p:set>
                                      <p:cBhvr>
                                        <p:cTn id="258" dur="1" fill="hold">
                                          <p:stCondLst>
                                            <p:cond delay="0"/>
                                          </p:stCondLst>
                                        </p:cTn>
                                        <p:tgtEl>
                                          <p:spTgt spid="246"/>
                                        </p:tgtEl>
                                        <p:attrNameLst>
                                          <p:attrName>style.visibility</p:attrName>
                                        </p:attrNameLst>
                                      </p:cBhvr>
                                      <p:to>
                                        <p:strVal val="visible"/>
                                      </p:to>
                                    </p:set>
                                    <p:animEffect transition="in" filter="fade">
                                      <p:cBhvr>
                                        <p:cTn id="259" dur="20"/>
                                        <p:tgtEl>
                                          <p:spTgt spid="246"/>
                                        </p:tgtEl>
                                      </p:cBhvr>
                                    </p:animEffect>
                                  </p:childTnLst>
                                </p:cTn>
                              </p:par>
                            </p:childTnLst>
                          </p:cTn>
                        </p:par>
                        <p:par>
                          <p:cTn id="260" fill="hold">
                            <p:stCondLst>
                              <p:cond delay="1280"/>
                            </p:stCondLst>
                            <p:childTnLst>
                              <p:par>
                                <p:cTn id="261" presetID="10" presetClass="entr" presetSubtype="0" fill="hold" grpId="0" nodeType="afterEffect" nodePh="1">
                                  <p:stCondLst>
                                    <p:cond delay="0"/>
                                  </p:stCondLst>
                                  <p:endCondLst>
                                    <p:cond evt="begin" delay="0">
                                      <p:tn val="261"/>
                                    </p:cond>
                                  </p:endCondLst>
                                  <p:childTnLst>
                                    <p:set>
                                      <p:cBhvr>
                                        <p:cTn id="262" dur="1" fill="hold">
                                          <p:stCondLst>
                                            <p:cond delay="0"/>
                                          </p:stCondLst>
                                        </p:cTn>
                                        <p:tgtEl>
                                          <p:spTgt spid="247"/>
                                        </p:tgtEl>
                                        <p:attrNameLst>
                                          <p:attrName>style.visibility</p:attrName>
                                        </p:attrNameLst>
                                      </p:cBhvr>
                                      <p:to>
                                        <p:strVal val="visible"/>
                                      </p:to>
                                    </p:set>
                                    <p:animEffect transition="in" filter="fade">
                                      <p:cBhvr>
                                        <p:cTn id="263" dur="20"/>
                                        <p:tgtEl>
                                          <p:spTgt spid="247"/>
                                        </p:tgtEl>
                                      </p:cBhvr>
                                    </p:animEffect>
                                  </p:childTnLst>
                                </p:cTn>
                              </p:par>
                            </p:childTnLst>
                          </p:cTn>
                        </p:par>
                        <p:par>
                          <p:cTn id="264" fill="hold">
                            <p:stCondLst>
                              <p:cond delay="1300"/>
                            </p:stCondLst>
                            <p:childTnLst>
                              <p:par>
                                <p:cTn id="265" presetID="10" presetClass="entr" presetSubtype="0" fill="hold" nodeType="afterEffect">
                                  <p:stCondLst>
                                    <p:cond delay="0"/>
                                  </p:stCondLst>
                                  <p:childTnLst>
                                    <p:set>
                                      <p:cBhvr>
                                        <p:cTn id="266" dur="1" fill="hold">
                                          <p:stCondLst>
                                            <p:cond delay="0"/>
                                          </p:stCondLst>
                                        </p:cTn>
                                        <p:tgtEl>
                                          <p:spTgt spid="248"/>
                                        </p:tgtEl>
                                        <p:attrNameLst>
                                          <p:attrName>style.visibility</p:attrName>
                                        </p:attrNameLst>
                                      </p:cBhvr>
                                      <p:to>
                                        <p:strVal val="visible"/>
                                      </p:to>
                                    </p:set>
                                    <p:animEffect transition="in" filter="fade">
                                      <p:cBhvr>
                                        <p:cTn id="267" dur="20"/>
                                        <p:tgtEl>
                                          <p:spTgt spid="248"/>
                                        </p:tgtEl>
                                      </p:cBhvr>
                                    </p:animEffect>
                                  </p:childTnLst>
                                </p:cTn>
                              </p:par>
                            </p:childTnLst>
                          </p:cTn>
                        </p:par>
                        <p:par>
                          <p:cTn id="268" fill="hold">
                            <p:stCondLst>
                              <p:cond delay="1320"/>
                            </p:stCondLst>
                            <p:childTnLst>
                              <p:par>
                                <p:cTn id="269" presetID="10" presetClass="entr" presetSubtype="0" fill="hold" nodeType="afterEffect">
                                  <p:stCondLst>
                                    <p:cond delay="0"/>
                                  </p:stCondLst>
                                  <p:childTnLst>
                                    <p:set>
                                      <p:cBhvr>
                                        <p:cTn id="270" dur="1" fill="hold">
                                          <p:stCondLst>
                                            <p:cond delay="0"/>
                                          </p:stCondLst>
                                        </p:cTn>
                                        <p:tgtEl>
                                          <p:spTgt spid="249"/>
                                        </p:tgtEl>
                                        <p:attrNameLst>
                                          <p:attrName>style.visibility</p:attrName>
                                        </p:attrNameLst>
                                      </p:cBhvr>
                                      <p:to>
                                        <p:strVal val="visible"/>
                                      </p:to>
                                    </p:set>
                                    <p:animEffect transition="in" filter="fade">
                                      <p:cBhvr>
                                        <p:cTn id="271" dur="20"/>
                                        <p:tgtEl>
                                          <p:spTgt spid="249"/>
                                        </p:tgtEl>
                                      </p:cBhvr>
                                    </p:animEffect>
                                  </p:childTnLst>
                                </p:cTn>
                              </p:par>
                            </p:childTnLst>
                          </p:cTn>
                        </p:par>
                        <p:par>
                          <p:cTn id="272" fill="hold">
                            <p:stCondLst>
                              <p:cond delay="1340"/>
                            </p:stCondLst>
                            <p:childTnLst>
                              <p:par>
                                <p:cTn id="273" presetID="10" presetClass="entr" presetSubtype="0" fill="hold" nodeType="afterEffect">
                                  <p:stCondLst>
                                    <p:cond delay="0"/>
                                  </p:stCondLst>
                                  <p:childTnLst>
                                    <p:set>
                                      <p:cBhvr>
                                        <p:cTn id="274" dur="1" fill="hold">
                                          <p:stCondLst>
                                            <p:cond delay="0"/>
                                          </p:stCondLst>
                                        </p:cTn>
                                        <p:tgtEl>
                                          <p:spTgt spid="250"/>
                                        </p:tgtEl>
                                        <p:attrNameLst>
                                          <p:attrName>style.visibility</p:attrName>
                                        </p:attrNameLst>
                                      </p:cBhvr>
                                      <p:to>
                                        <p:strVal val="visible"/>
                                      </p:to>
                                    </p:set>
                                    <p:animEffect transition="in" filter="fade">
                                      <p:cBhvr>
                                        <p:cTn id="275" dur="20"/>
                                        <p:tgtEl>
                                          <p:spTgt spid="250"/>
                                        </p:tgtEl>
                                      </p:cBhvr>
                                    </p:animEffect>
                                  </p:childTnLst>
                                </p:cTn>
                              </p:par>
                            </p:childTnLst>
                          </p:cTn>
                        </p:par>
                        <p:par>
                          <p:cTn id="276" fill="hold">
                            <p:stCondLst>
                              <p:cond delay="1360"/>
                            </p:stCondLst>
                            <p:childTnLst>
                              <p:par>
                                <p:cTn id="277" presetID="10" presetClass="entr" presetSubtype="0" fill="hold" nodeType="afterEffect">
                                  <p:stCondLst>
                                    <p:cond delay="0"/>
                                  </p:stCondLst>
                                  <p:childTnLst>
                                    <p:set>
                                      <p:cBhvr>
                                        <p:cTn id="278" dur="1" fill="hold">
                                          <p:stCondLst>
                                            <p:cond delay="0"/>
                                          </p:stCondLst>
                                        </p:cTn>
                                        <p:tgtEl>
                                          <p:spTgt spid="251"/>
                                        </p:tgtEl>
                                        <p:attrNameLst>
                                          <p:attrName>style.visibility</p:attrName>
                                        </p:attrNameLst>
                                      </p:cBhvr>
                                      <p:to>
                                        <p:strVal val="visible"/>
                                      </p:to>
                                    </p:set>
                                    <p:animEffect transition="in" filter="fade">
                                      <p:cBhvr>
                                        <p:cTn id="279" dur="20"/>
                                        <p:tgtEl>
                                          <p:spTgt spid="251"/>
                                        </p:tgtEl>
                                      </p:cBhvr>
                                    </p:animEffect>
                                  </p:childTnLst>
                                </p:cTn>
                              </p:par>
                            </p:childTnLst>
                          </p:cTn>
                        </p:par>
                        <p:par>
                          <p:cTn id="280" fill="hold">
                            <p:stCondLst>
                              <p:cond delay="1380"/>
                            </p:stCondLst>
                            <p:childTnLst>
                              <p:par>
                                <p:cTn id="281" presetID="10" presetClass="entr" presetSubtype="0" fill="hold" nodeType="afterEffect">
                                  <p:stCondLst>
                                    <p:cond delay="0"/>
                                  </p:stCondLst>
                                  <p:childTnLst>
                                    <p:set>
                                      <p:cBhvr>
                                        <p:cTn id="282" dur="1" fill="hold">
                                          <p:stCondLst>
                                            <p:cond delay="0"/>
                                          </p:stCondLst>
                                        </p:cTn>
                                        <p:tgtEl>
                                          <p:spTgt spid="254"/>
                                        </p:tgtEl>
                                        <p:attrNameLst>
                                          <p:attrName>style.visibility</p:attrName>
                                        </p:attrNameLst>
                                      </p:cBhvr>
                                      <p:to>
                                        <p:strVal val="visible"/>
                                      </p:to>
                                    </p:set>
                                    <p:animEffect transition="in" filter="fade">
                                      <p:cBhvr>
                                        <p:cTn id="283" dur="20"/>
                                        <p:tgtEl>
                                          <p:spTgt spid="254"/>
                                        </p:tgtEl>
                                      </p:cBhvr>
                                    </p:animEffect>
                                  </p:childTnLst>
                                </p:cTn>
                              </p:par>
                            </p:childTnLst>
                          </p:cTn>
                        </p:par>
                        <p:par>
                          <p:cTn id="284" fill="hold">
                            <p:stCondLst>
                              <p:cond delay="1400"/>
                            </p:stCondLst>
                            <p:childTnLst>
                              <p:par>
                                <p:cTn id="285" presetID="10" presetClass="entr" presetSubtype="0" fill="hold" nodeType="afterEffect">
                                  <p:stCondLst>
                                    <p:cond delay="0"/>
                                  </p:stCondLst>
                                  <p:childTnLst>
                                    <p:set>
                                      <p:cBhvr>
                                        <p:cTn id="286" dur="1" fill="hold">
                                          <p:stCondLst>
                                            <p:cond delay="0"/>
                                          </p:stCondLst>
                                        </p:cTn>
                                        <p:tgtEl>
                                          <p:spTgt spid="255"/>
                                        </p:tgtEl>
                                        <p:attrNameLst>
                                          <p:attrName>style.visibility</p:attrName>
                                        </p:attrNameLst>
                                      </p:cBhvr>
                                      <p:to>
                                        <p:strVal val="visible"/>
                                      </p:to>
                                    </p:set>
                                    <p:animEffect transition="in" filter="fade">
                                      <p:cBhvr>
                                        <p:cTn id="287" dur="20"/>
                                        <p:tgtEl>
                                          <p:spTgt spid="255"/>
                                        </p:tgtEl>
                                      </p:cBhvr>
                                    </p:animEffect>
                                  </p:childTnLst>
                                </p:cTn>
                              </p:par>
                            </p:childTnLst>
                          </p:cTn>
                        </p:par>
                        <p:par>
                          <p:cTn id="288" fill="hold">
                            <p:stCondLst>
                              <p:cond delay="1420"/>
                            </p:stCondLst>
                            <p:childTnLst>
                              <p:par>
                                <p:cTn id="289" presetID="10" presetClass="entr" presetSubtype="0" fill="hold" nodeType="afterEffect">
                                  <p:stCondLst>
                                    <p:cond delay="0"/>
                                  </p:stCondLst>
                                  <p:childTnLst>
                                    <p:set>
                                      <p:cBhvr>
                                        <p:cTn id="290" dur="1" fill="hold">
                                          <p:stCondLst>
                                            <p:cond delay="0"/>
                                          </p:stCondLst>
                                        </p:cTn>
                                        <p:tgtEl>
                                          <p:spTgt spid="256"/>
                                        </p:tgtEl>
                                        <p:attrNameLst>
                                          <p:attrName>style.visibility</p:attrName>
                                        </p:attrNameLst>
                                      </p:cBhvr>
                                      <p:to>
                                        <p:strVal val="visible"/>
                                      </p:to>
                                    </p:set>
                                    <p:animEffect transition="in" filter="fade">
                                      <p:cBhvr>
                                        <p:cTn id="291" dur="20"/>
                                        <p:tgtEl>
                                          <p:spTgt spid="256"/>
                                        </p:tgtEl>
                                      </p:cBhvr>
                                    </p:animEffect>
                                  </p:childTnLst>
                                </p:cTn>
                              </p:par>
                            </p:childTnLst>
                          </p:cTn>
                        </p:par>
                        <p:par>
                          <p:cTn id="292" fill="hold">
                            <p:stCondLst>
                              <p:cond delay="1440"/>
                            </p:stCondLst>
                            <p:childTnLst>
                              <p:par>
                                <p:cTn id="293" presetID="10" presetClass="entr" presetSubtype="0" fill="hold" nodeType="afterEffect">
                                  <p:stCondLst>
                                    <p:cond delay="0"/>
                                  </p:stCondLst>
                                  <p:childTnLst>
                                    <p:set>
                                      <p:cBhvr>
                                        <p:cTn id="294" dur="1" fill="hold">
                                          <p:stCondLst>
                                            <p:cond delay="0"/>
                                          </p:stCondLst>
                                        </p:cTn>
                                        <p:tgtEl>
                                          <p:spTgt spid="257"/>
                                        </p:tgtEl>
                                        <p:attrNameLst>
                                          <p:attrName>style.visibility</p:attrName>
                                        </p:attrNameLst>
                                      </p:cBhvr>
                                      <p:to>
                                        <p:strVal val="visible"/>
                                      </p:to>
                                    </p:set>
                                    <p:animEffect transition="in" filter="fade">
                                      <p:cBhvr>
                                        <p:cTn id="295" dur="20"/>
                                        <p:tgtEl>
                                          <p:spTgt spid="257"/>
                                        </p:tgtEl>
                                      </p:cBhvr>
                                    </p:animEffect>
                                  </p:childTnLst>
                                </p:cTn>
                              </p:par>
                            </p:childTnLst>
                          </p:cTn>
                        </p:par>
                        <p:par>
                          <p:cTn id="296" fill="hold">
                            <p:stCondLst>
                              <p:cond delay="1460"/>
                            </p:stCondLst>
                            <p:childTnLst>
                              <p:par>
                                <p:cTn id="297" presetID="10" presetClass="entr" presetSubtype="0" fill="hold" nodeType="afterEffect">
                                  <p:stCondLst>
                                    <p:cond delay="0"/>
                                  </p:stCondLst>
                                  <p:childTnLst>
                                    <p:set>
                                      <p:cBhvr>
                                        <p:cTn id="298" dur="1" fill="hold">
                                          <p:stCondLst>
                                            <p:cond delay="0"/>
                                          </p:stCondLst>
                                        </p:cTn>
                                        <p:tgtEl>
                                          <p:spTgt spid="258"/>
                                        </p:tgtEl>
                                        <p:attrNameLst>
                                          <p:attrName>style.visibility</p:attrName>
                                        </p:attrNameLst>
                                      </p:cBhvr>
                                      <p:to>
                                        <p:strVal val="visible"/>
                                      </p:to>
                                    </p:set>
                                    <p:animEffect transition="in" filter="fade">
                                      <p:cBhvr>
                                        <p:cTn id="299" dur="20"/>
                                        <p:tgtEl>
                                          <p:spTgt spid="258"/>
                                        </p:tgtEl>
                                      </p:cBhvr>
                                    </p:animEffect>
                                  </p:childTnLst>
                                </p:cTn>
                              </p:par>
                            </p:childTnLst>
                          </p:cTn>
                        </p:par>
                        <p:par>
                          <p:cTn id="300" fill="hold">
                            <p:stCondLst>
                              <p:cond delay="1480"/>
                            </p:stCondLst>
                            <p:childTnLst>
                              <p:par>
                                <p:cTn id="301" presetID="10" presetClass="entr" presetSubtype="0" fill="hold" nodeType="afterEffect">
                                  <p:stCondLst>
                                    <p:cond delay="0"/>
                                  </p:stCondLst>
                                  <p:childTnLst>
                                    <p:set>
                                      <p:cBhvr>
                                        <p:cTn id="302" dur="1" fill="hold">
                                          <p:stCondLst>
                                            <p:cond delay="0"/>
                                          </p:stCondLst>
                                        </p:cTn>
                                        <p:tgtEl>
                                          <p:spTgt spid="259"/>
                                        </p:tgtEl>
                                        <p:attrNameLst>
                                          <p:attrName>style.visibility</p:attrName>
                                        </p:attrNameLst>
                                      </p:cBhvr>
                                      <p:to>
                                        <p:strVal val="visible"/>
                                      </p:to>
                                    </p:set>
                                    <p:animEffect transition="in" filter="fade">
                                      <p:cBhvr>
                                        <p:cTn id="303" dur="20"/>
                                        <p:tgtEl>
                                          <p:spTgt spid="259"/>
                                        </p:tgtEl>
                                      </p:cBhvr>
                                    </p:animEffect>
                                  </p:childTnLst>
                                </p:cTn>
                              </p:par>
                            </p:childTnLst>
                          </p:cTn>
                        </p:par>
                        <p:par>
                          <p:cTn id="304" fill="hold">
                            <p:stCondLst>
                              <p:cond delay="1500"/>
                            </p:stCondLst>
                            <p:childTnLst>
                              <p:par>
                                <p:cTn id="305" presetID="10" presetClass="entr" presetSubtype="0" fill="hold" nodeType="afterEffect">
                                  <p:stCondLst>
                                    <p:cond delay="0"/>
                                  </p:stCondLst>
                                  <p:childTnLst>
                                    <p:set>
                                      <p:cBhvr>
                                        <p:cTn id="306" dur="1" fill="hold">
                                          <p:stCondLst>
                                            <p:cond delay="0"/>
                                          </p:stCondLst>
                                        </p:cTn>
                                        <p:tgtEl>
                                          <p:spTgt spid="260"/>
                                        </p:tgtEl>
                                        <p:attrNameLst>
                                          <p:attrName>style.visibility</p:attrName>
                                        </p:attrNameLst>
                                      </p:cBhvr>
                                      <p:to>
                                        <p:strVal val="visible"/>
                                      </p:to>
                                    </p:set>
                                    <p:animEffect transition="in" filter="fade">
                                      <p:cBhvr>
                                        <p:cTn id="307" dur="20"/>
                                        <p:tgtEl>
                                          <p:spTgt spid="260"/>
                                        </p:tgtEl>
                                      </p:cBhvr>
                                    </p:animEffect>
                                  </p:childTnLst>
                                </p:cTn>
                              </p:par>
                            </p:childTnLst>
                          </p:cTn>
                        </p:par>
                        <p:par>
                          <p:cTn id="308" fill="hold">
                            <p:stCondLst>
                              <p:cond delay="1520"/>
                            </p:stCondLst>
                            <p:childTnLst>
                              <p:par>
                                <p:cTn id="309" presetID="10" presetClass="entr" presetSubtype="0" fill="hold" nodeType="afterEffect">
                                  <p:stCondLst>
                                    <p:cond delay="0"/>
                                  </p:stCondLst>
                                  <p:childTnLst>
                                    <p:set>
                                      <p:cBhvr>
                                        <p:cTn id="310" dur="1" fill="hold">
                                          <p:stCondLst>
                                            <p:cond delay="0"/>
                                          </p:stCondLst>
                                        </p:cTn>
                                        <p:tgtEl>
                                          <p:spTgt spid="261"/>
                                        </p:tgtEl>
                                        <p:attrNameLst>
                                          <p:attrName>style.visibility</p:attrName>
                                        </p:attrNameLst>
                                      </p:cBhvr>
                                      <p:to>
                                        <p:strVal val="visible"/>
                                      </p:to>
                                    </p:set>
                                    <p:animEffect transition="in" filter="fade">
                                      <p:cBhvr>
                                        <p:cTn id="311" dur="20"/>
                                        <p:tgtEl>
                                          <p:spTgt spid="261"/>
                                        </p:tgtEl>
                                      </p:cBhvr>
                                    </p:animEffect>
                                  </p:childTnLst>
                                </p:cTn>
                              </p:par>
                            </p:childTnLst>
                          </p:cTn>
                        </p:par>
                        <p:par>
                          <p:cTn id="312" fill="hold">
                            <p:stCondLst>
                              <p:cond delay="1540"/>
                            </p:stCondLst>
                            <p:childTnLst>
                              <p:par>
                                <p:cTn id="313" presetID="10" presetClass="entr" presetSubtype="0" fill="hold" nodeType="afterEffect">
                                  <p:stCondLst>
                                    <p:cond delay="0"/>
                                  </p:stCondLst>
                                  <p:childTnLst>
                                    <p:set>
                                      <p:cBhvr>
                                        <p:cTn id="314" dur="1" fill="hold">
                                          <p:stCondLst>
                                            <p:cond delay="0"/>
                                          </p:stCondLst>
                                        </p:cTn>
                                        <p:tgtEl>
                                          <p:spTgt spid="262"/>
                                        </p:tgtEl>
                                        <p:attrNameLst>
                                          <p:attrName>style.visibility</p:attrName>
                                        </p:attrNameLst>
                                      </p:cBhvr>
                                      <p:to>
                                        <p:strVal val="visible"/>
                                      </p:to>
                                    </p:set>
                                    <p:animEffect transition="in" filter="fade">
                                      <p:cBhvr>
                                        <p:cTn id="315" dur="20"/>
                                        <p:tgtEl>
                                          <p:spTgt spid="262"/>
                                        </p:tgtEl>
                                      </p:cBhvr>
                                    </p:animEffect>
                                  </p:childTnLst>
                                </p:cTn>
                              </p:par>
                            </p:childTnLst>
                          </p:cTn>
                        </p:par>
                        <p:par>
                          <p:cTn id="316" fill="hold">
                            <p:stCondLst>
                              <p:cond delay="1560"/>
                            </p:stCondLst>
                            <p:childTnLst>
                              <p:par>
                                <p:cTn id="317" presetID="10" presetClass="entr" presetSubtype="0" fill="hold" nodeType="afterEffect">
                                  <p:stCondLst>
                                    <p:cond delay="0"/>
                                  </p:stCondLst>
                                  <p:childTnLst>
                                    <p:set>
                                      <p:cBhvr>
                                        <p:cTn id="318" dur="1" fill="hold">
                                          <p:stCondLst>
                                            <p:cond delay="0"/>
                                          </p:stCondLst>
                                        </p:cTn>
                                        <p:tgtEl>
                                          <p:spTgt spid="263"/>
                                        </p:tgtEl>
                                        <p:attrNameLst>
                                          <p:attrName>style.visibility</p:attrName>
                                        </p:attrNameLst>
                                      </p:cBhvr>
                                      <p:to>
                                        <p:strVal val="visible"/>
                                      </p:to>
                                    </p:set>
                                    <p:animEffect transition="in" filter="fade">
                                      <p:cBhvr>
                                        <p:cTn id="319" dur="20"/>
                                        <p:tgtEl>
                                          <p:spTgt spid="263"/>
                                        </p:tgtEl>
                                      </p:cBhvr>
                                    </p:animEffect>
                                  </p:childTnLst>
                                </p:cTn>
                              </p:par>
                            </p:childTnLst>
                          </p:cTn>
                        </p:par>
                        <p:par>
                          <p:cTn id="320" fill="hold">
                            <p:stCondLst>
                              <p:cond delay="1580"/>
                            </p:stCondLst>
                            <p:childTnLst>
                              <p:par>
                                <p:cTn id="321" presetID="10" presetClass="entr" presetSubtype="0" fill="hold" nodeType="afterEffect">
                                  <p:stCondLst>
                                    <p:cond delay="0"/>
                                  </p:stCondLst>
                                  <p:childTnLst>
                                    <p:set>
                                      <p:cBhvr>
                                        <p:cTn id="322" dur="1" fill="hold">
                                          <p:stCondLst>
                                            <p:cond delay="0"/>
                                          </p:stCondLst>
                                        </p:cTn>
                                        <p:tgtEl>
                                          <p:spTgt spid="264"/>
                                        </p:tgtEl>
                                        <p:attrNameLst>
                                          <p:attrName>style.visibility</p:attrName>
                                        </p:attrNameLst>
                                      </p:cBhvr>
                                      <p:to>
                                        <p:strVal val="visible"/>
                                      </p:to>
                                    </p:set>
                                    <p:animEffect transition="in" filter="fade">
                                      <p:cBhvr>
                                        <p:cTn id="323" dur="20"/>
                                        <p:tgtEl>
                                          <p:spTgt spid="264"/>
                                        </p:tgtEl>
                                      </p:cBhvr>
                                    </p:animEffect>
                                  </p:childTnLst>
                                </p:cTn>
                              </p:par>
                            </p:childTnLst>
                          </p:cTn>
                        </p:par>
                        <p:par>
                          <p:cTn id="324" fill="hold">
                            <p:stCondLst>
                              <p:cond delay="1600"/>
                            </p:stCondLst>
                            <p:childTnLst>
                              <p:par>
                                <p:cTn id="325" presetID="10" presetClass="entr" presetSubtype="0" fill="hold" nodeType="afterEffect">
                                  <p:stCondLst>
                                    <p:cond delay="0"/>
                                  </p:stCondLst>
                                  <p:childTnLst>
                                    <p:set>
                                      <p:cBhvr>
                                        <p:cTn id="326" dur="1" fill="hold">
                                          <p:stCondLst>
                                            <p:cond delay="0"/>
                                          </p:stCondLst>
                                        </p:cTn>
                                        <p:tgtEl>
                                          <p:spTgt spid="265"/>
                                        </p:tgtEl>
                                        <p:attrNameLst>
                                          <p:attrName>style.visibility</p:attrName>
                                        </p:attrNameLst>
                                      </p:cBhvr>
                                      <p:to>
                                        <p:strVal val="visible"/>
                                      </p:to>
                                    </p:set>
                                    <p:animEffect transition="in" filter="fade">
                                      <p:cBhvr>
                                        <p:cTn id="327" dur="20"/>
                                        <p:tgtEl>
                                          <p:spTgt spid="265"/>
                                        </p:tgtEl>
                                      </p:cBhvr>
                                    </p:animEffect>
                                  </p:childTnLst>
                                </p:cTn>
                              </p:par>
                            </p:childTnLst>
                          </p:cTn>
                        </p:par>
                        <p:par>
                          <p:cTn id="328" fill="hold">
                            <p:stCondLst>
                              <p:cond delay="1620"/>
                            </p:stCondLst>
                            <p:childTnLst>
                              <p:par>
                                <p:cTn id="329" presetID="10" presetClass="entr" presetSubtype="0" fill="hold" nodeType="afterEffect">
                                  <p:stCondLst>
                                    <p:cond delay="0"/>
                                  </p:stCondLst>
                                  <p:childTnLst>
                                    <p:set>
                                      <p:cBhvr>
                                        <p:cTn id="330" dur="1" fill="hold">
                                          <p:stCondLst>
                                            <p:cond delay="0"/>
                                          </p:stCondLst>
                                        </p:cTn>
                                        <p:tgtEl>
                                          <p:spTgt spid="266"/>
                                        </p:tgtEl>
                                        <p:attrNameLst>
                                          <p:attrName>style.visibility</p:attrName>
                                        </p:attrNameLst>
                                      </p:cBhvr>
                                      <p:to>
                                        <p:strVal val="visible"/>
                                      </p:to>
                                    </p:set>
                                    <p:animEffect transition="in" filter="fade">
                                      <p:cBhvr>
                                        <p:cTn id="331" dur="20"/>
                                        <p:tgtEl>
                                          <p:spTgt spid="266"/>
                                        </p:tgtEl>
                                      </p:cBhvr>
                                    </p:animEffect>
                                  </p:childTnLst>
                                </p:cTn>
                              </p:par>
                            </p:childTnLst>
                          </p:cTn>
                        </p:par>
                        <p:par>
                          <p:cTn id="332" fill="hold">
                            <p:stCondLst>
                              <p:cond delay="1640"/>
                            </p:stCondLst>
                            <p:childTnLst>
                              <p:par>
                                <p:cTn id="333" presetID="10" presetClass="entr" presetSubtype="0" fill="hold" nodeType="afterEffect">
                                  <p:stCondLst>
                                    <p:cond delay="0"/>
                                  </p:stCondLst>
                                  <p:childTnLst>
                                    <p:set>
                                      <p:cBhvr>
                                        <p:cTn id="334" dur="1" fill="hold">
                                          <p:stCondLst>
                                            <p:cond delay="0"/>
                                          </p:stCondLst>
                                        </p:cTn>
                                        <p:tgtEl>
                                          <p:spTgt spid="267"/>
                                        </p:tgtEl>
                                        <p:attrNameLst>
                                          <p:attrName>style.visibility</p:attrName>
                                        </p:attrNameLst>
                                      </p:cBhvr>
                                      <p:to>
                                        <p:strVal val="visible"/>
                                      </p:to>
                                    </p:set>
                                    <p:animEffect transition="in" filter="fade">
                                      <p:cBhvr>
                                        <p:cTn id="335" dur="20"/>
                                        <p:tgtEl>
                                          <p:spTgt spid="267"/>
                                        </p:tgtEl>
                                      </p:cBhvr>
                                    </p:animEffect>
                                  </p:childTnLst>
                                </p:cTn>
                              </p:par>
                            </p:childTnLst>
                          </p:cTn>
                        </p:par>
                        <p:par>
                          <p:cTn id="336" fill="hold">
                            <p:stCondLst>
                              <p:cond delay="1660"/>
                            </p:stCondLst>
                            <p:childTnLst>
                              <p:par>
                                <p:cTn id="337" presetID="10" presetClass="entr" presetSubtype="0" fill="hold" nodeType="afterEffect">
                                  <p:stCondLst>
                                    <p:cond delay="0"/>
                                  </p:stCondLst>
                                  <p:childTnLst>
                                    <p:set>
                                      <p:cBhvr>
                                        <p:cTn id="338" dur="1" fill="hold">
                                          <p:stCondLst>
                                            <p:cond delay="0"/>
                                          </p:stCondLst>
                                        </p:cTn>
                                        <p:tgtEl>
                                          <p:spTgt spid="268"/>
                                        </p:tgtEl>
                                        <p:attrNameLst>
                                          <p:attrName>style.visibility</p:attrName>
                                        </p:attrNameLst>
                                      </p:cBhvr>
                                      <p:to>
                                        <p:strVal val="visible"/>
                                      </p:to>
                                    </p:set>
                                    <p:animEffect transition="in" filter="fade">
                                      <p:cBhvr>
                                        <p:cTn id="339" dur="20"/>
                                        <p:tgtEl>
                                          <p:spTgt spid="268"/>
                                        </p:tgtEl>
                                      </p:cBhvr>
                                    </p:animEffect>
                                  </p:childTnLst>
                                </p:cTn>
                              </p:par>
                            </p:childTnLst>
                          </p:cTn>
                        </p:par>
                        <p:par>
                          <p:cTn id="340" fill="hold">
                            <p:stCondLst>
                              <p:cond delay="1680"/>
                            </p:stCondLst>
                            <p:childTnLst>
                              <p:par>
                                <p:cTn id="341" presetID="10" presetClass="entr" presetSubtype="0" fill="hold" nodeType="afterEffect">
                                  <p:stCondLst>
                                    <p:cond delay="0"/>
                                  </p:stCondLst>
                                  <p:childTnLst>
                                    <p:set>
                                      <p:cBhvr>
                                        <p:cTn id="342" dur="1" fill="hold">
                                          <p:stCondLst>
                                            <p:cond delay="0"/>
                                          </p:stCondLst>
                                        </p:cTn>
                                        <p:tgtEl>
                                          <p:spTgt spid="269"/>
                                        </p:tgtEl>
                                        <p:attrNameLst>
                                          <p:attrName>style.visibility</p:attrName>
                                        </p:attrNameLst>
                                      </p:cBhvr>
                                      <p:to>
                                        <p:strVal val="visible"/>
                                      </p:to>
                                    </p:set>
                                    <p:animEffect transition="in" filter="fade">
                                      <p:cBhvr>
                                        <p:cTn id="343" dur="20"/>
                                        <p:tgtEl>
                                          <p:spTgt spid="269"/>
                                        </p:tgtEl>
                                      </p:cBhvr>
                                    </p:animEffect>
                                  </p:childTnLst>
                                </p:cTn>
                              </p:par>
                            </p:childTnLst>
                          </p:cTn>
                        </p:par>
                        <p:par>
                          <p:cTn id="344" fill="hold">
                            <p:stCondLst>
                              <p:cond delay="1700"/>
                            </p:stCondLst>
                            <p:childTnLst>
                              <p:par>
                                <p:cTn id="345" presetID="10" presetClass="entr" presetSubtype="0" fill="hold" grpId="0" nodeType="afterEffect" nodePh="1">
                                  <p:stCondLst>
                                    <p:cond delay="0"/>
                                  </p:stCondLst>
                                  <p:endCondLst>
                                    <p:cond evt="begin" delay="0">
                                      <p:tn val="345"/>
                                    </p:cond>
                                  </p:endCondLst>
                                  <p:childTnLst>
                                    <p:set>
                                      <p:cBhvr>
                                        <p:cTn id="346" dur="1" fill="hold">
                                          <p:stCondLst>
                                            <p:cond delay="0"/>
                                          </p:stCondLst>
                                        </p:cTn>
                                        <p:tgtEl>
                                          <p:spTgt spid="270"/>
                                        </p:tgtEl>
                                        <p:attrNameLst>
                                          <p:attrName>style.visibility</p:attrName>
                                        </p:attrNameLst>
                                      </p:cBhvr>
                                      <p:to>
                                        <p:strVal val="visible"/>
                                      </p:to>
                                    </p:set>
                                    <p:animEffect transition="in" filter="fade">
                                      <p:cBhvr>
                                        <p:cTn id="347" dur="20"/>
                                        <p:tgtEl>
                                          <p:spTgt spid="270"/>
                                        </p:tgtEl>
                                      </p:cBhvr>
                                    </p:animEffect>
                                  </p:childTnLst>
                                </p:cTn>
                              </p:par>
                            </p:childTnLst>
                          </p:cTn>
                        </p:par>
                        <p:par>
                          <p:cTn id="348" fill="hold">
                            <p:stCondLst>
                              <p:cond delay="1720"/>
                            </p:stCondLst>
                            <p:childTnLst>
                              <p:par>
                                <p:cTn id="349" presetID="10" presetClass="entr" presetSubtype="0" fill="hold" nodeType="afterEffect">
                                  <p:stCondLst>
                                    <p:cond delay="0"/>
                                  </p:stCondLst>
                                  <p:childTnLst>
                                    <p:set>
                                      <p:cBhvr>
                                        <p:cTn id="350" dur="1" fill="hold">
                                          <p:stCondLst>
                                            <p:cond delay="0"/>
                                          </p:stCondLst>
                                        </p:cTn>
                                        <p:tgtEl>
                                          <p:spTgt spid="271"/>
                                        </p:tgtEl>
                                        <p:attrNameLst>
                                          <p:attrName>style.visibility</p:attrName>
                                        </p:attrNameLst>
                                      </p:cBhvr>
                                      <p:to>
                                        <p:strVal val="visible"/>
                                      </p:to>
                                    </p:set>
                                    <p:animEffect transition="in" filter="fade">
                                      <p:cBhvr>
                                        <p:cTn id="351" dur="20"/>
                                        <p:tgtEl>
                                          <p:spTgt spid="271"/>
                                        </p:tgtEl>
                                      </p:cBhvr>
                                    </p:animEffect>
                                  </p:childTnLst>
                                </p:cTn>
                              </p:par>
                            </p:childTnLst>
                          </p:cTn>
                        </p:par>
                        <p:par>
                          <p:cTn id="352" fill="hold">
                            <p:stCondLst>
                              <p:cond delay="1740"/>
                            </p:stCondLst>
                            <p:childTnLst>
                              <p:par>
                                <p:cTn id="353" presetID="10" presetClass="entr" presetSubtype="0" fill="hold" nodeType="afterEffect">
                                  <p:stCondLst>
                                    <p:cond delay="0"/>
                                  </p:stCondLst>
                                  <p:childTnLst>
                                    <p:set>
                                      <p:cBhvr>
                                        <p:cTn id="354" dur="1" fill="hold">
                                          <p:stCondLst>
                                            <p:cond delay="0"/>
                                          </p:stCondLst>
                                        </p:cTn>
                                        <p:tgtEl>
                                          <p:spTgt spid="272"/>
                                        </p:tgtEl>
                                        <p:attrNameLst>
                                          <p:attrName>style.visibility</p:attrName>
                                        </p:attrNameLst>
                                      </p:cBhvr>
                                      <p:to>
                                        <p:strVal val="visible"/>
                                      </p:to>
                                    </p:set>
                                    <p:animEffect transition="in" filter="fade">
                                      <p:cBhvr>
                                        <p:cTn id="355" dur="20"/>
                                        <p:tgtEl>
                                          <p:spTgt spid="272"/>
                                        </p:tgtEl>
                                      </p:cBhvr>
                                    </p:animEffect>
                                  </p:childTnLst>
                                </p:cTn>
                              </p:par>
                            </p:childTnLst>
                          </p:cTn>
                        </p:par>
                        <p:par>
                          <p:cTn id="356" fill="hold">
                            <p:stCondLst>
                              <p:cond delay="1760"/>
                            </p:stCondLst>
                            <p:childTnLst>
                              <p:par>
                                <p:cTn id="357" presetID="10" presetClass="entr" presetSubtype="0" fill="hold" nodeType="afterEffect">
                                  <p:stCondLst>
                                    <p:cond delay="0"/>
                                  </p:stCondLst>
                                  <p:childTnLst>
                                    <p:set>
                                      <p:cBhvr>
                                        <p:cTn id="358" dur="1" fill="hold">
                                          <p:stCondLst>
                                            <p:cond delay="0"/>
                                          </p:stCondLst>
                                        </p:cTn>
                                        <p:tgtEl>
                                          <p:spTgt spid="273"/>
                                        </p:tgtEl>
                                        <p:attrNameLst>
                                          <p:attrName>style.visibility</p:attrName>
                                        </p:attrNameLst>
                                      </p:cBhvr>
                                      <p:to>
                                        <p:strVal val="visible"/>
                                      </p:to>
                                    </p:set>
                                    <p:animEffect transition="in" filter="fade">
                                      <p:cBhvr>
                                        <p:cTn id="359" dur="20"/>
                                        <p:tgtEl>
                                          <p:spTgt spid="273"/>
                                        </p:tgtEl>
                                      </p:cBhvr>
                                    </p:animEffect>
                                  </p:childTnLst>
                                </p:cTn>
                              </p:par>
                            </p:childTnLst>
                          </p:cTn>
                        </p:par>
                        <p:par>
                          <p:cTn id="360" fill="hold">
                            <p:stCondLst>
                              <p:cond delay="1780"/>
                            </p:stCondLst>
                            <p:childTnLst>
                              <p:par>
                                <p:cTn id="361" presetID="10" presetClass="entr" presetSubtype="0" fill="hold" nodeType="afterEffect">
                                  <p:stCondLst>
                                    <p:cond delay="0"/>
                                  </p:stCondLst>
                                  <p:childTnLst>
                                    <p:set>
                                      <p:cBhvr>
                                        <p:cTn id="362" dur="1" fill="hold">
                                          <p:stCondLst>
                                            <p:cond delay="0"/>
                                          </p:stCondLst>
                                        </p:cTn>
                                        <p:tgtEl>
                                          <p:spTgt spid="274"/>
                                        </p:tgtEl>
                                        <p:attrNameLst>
                                          <p:attrName>style.visibility</p:attrName>
                                        </p:attrNameLst>
                                      </p:cBhvr>
                                      <p:to>
                                        <p:strVal val="visible"/>
                                      </p:to>
                                    </p:set>
                                    <p:animEffect transition="in" filter="fade">
                                      <p:cBhvr>
                                        <p:cTn id="363" dur="20"/>
                                        <p:tgtEl>
                                          <p:spTgt spid="274"/>
                                        </p:tgtEl>
                                      </p:cBhvr>
                                    </p:animEffect>
                                  </p:childTnLst>
                                </p:cTn>
                              </p:par>
                            </p:childTnLst>
                          </p:cTn>
                        </p:par>
                        <p:par>
                          <p:cTn id="364" fill="hold">
                            <p:stCondLst>
                              <p:cond delay="1800"/>
                            </p:stCondLst>
                            <p:childTnLst>
                              <p:par>
                                <p:cTn id="365" presetID="10" presetClass="entr" presetSubtype="0" fill="hold" nodeType="afterEffect">
                                  <p:stCondLst>
                                    <p:cond delay="0"/>
                                  </p:stCondLst>
                                  <p:childTnLst>
                                    <p:set>
                                      <p:cBhvr>
                                        <p:cTn id="366" dur="1" fill="hold">
                                          <p:stCondLst>
                                            <p:cond delay="0"/>
                                          </p:stCondLst>
                                        </p:cTn>
                                        <p:tgtEl>
                                          <p:spTgt spid="278"/>
                                        </p:tgtEl>
                                        <p:attrNameLst>
                                          <p:attrName>style.visibility</p:attrName>
                                        </p:attrNameLst>
                                      </p:cBhvr>
                                      <p:to>
                                        <p:strVal val="visible"/>
                                      </p:to>
                                    </p:set>
                                    <p:animEffect transition="in" filter="fade">
                                      <p:cBhvr>
                                        <p:cTn id="367" dur="20"/>
                                        <p:tgtEl>
                                          <p:spTgt spid="278"/>
                                        </p:tgtEl>
                                      </p:cBhvr>
                                    </p:animEffect>
                                  </p:childTnLst>
                                </p:cTn>
                              </p:par>
                            </p:childTnLst>
                          </p:cTn>
                        </p:par>
                        <p:par>
                          <p:cTn id="368" fill="hold">
                            <p:stCondLst>
                              <p:cond delay="1820"/>
                            </p:stCondLst>
                            <p:childTnLst>
                              <p:par>
                                <p:cTn id="369" presetID="10" presetClass="entr" presetSubtype="0" fill="hold" nodeType="afterEffect">
                                  <p:stCondLst>
                                    <p:cond delay="0"/>
                                  </p:stCondLst>
                                  <p:childTnLst>
                                    <p:set>
                                      <p:cBhvr>
                                        <p:cTn id="370" dur="1" fill="hold">
                                          <p:stCondLst>
                                            <p:cond delay="0"/>
                                          </p:stCondLst>
                                        </p:cTn>
                                        <p:tgtEl>
                                          <p:spTgt spid="279"/>
                                        </p:tgtEl>
                                        <p:attrNameLst>
                                          <p:attrName>style.visibility</p:attrName>
                                        </p:attrNameLst>
                                      </p:cBhvr>
                                      <p:to>
                                        <p:strVal val="visible"/>
                                      </p:to>
                                    </p:set>
                                    <p:animEffect transition="in" filter="fade">
                                      <p:cBhvr>
                                        <p:cTn id="371" dur="20"/>
                                        <p:tgtEl>
                                          <p:spTgt spid="279"/>
                                        </p:tgtEl>
                                      </p:cBhvr>
                                    </p:animEffect>
                                  </p:childTnLst>
                                </p:cTn>
                              </p:par>
                            </p:childTnLst>
                          </p:cTn>
                        </p:par>
                        <p:par>
                          <p:cTn id="372" fill="hold">
                            <p:stCondLst>
                              <p:cond delay="1840"/>
                            </p:stCondLst>
                            <p:childTnLst>
                              <p:par>
                                <p:cTn id="373" presetID="10" presetClass="entr" presetSubtype="0" fill="hold" nodeType="afterEffect">
                                  <p:stCondLst>
                                    <p:cond delay="0"/>
                                  </p:stCondLst>
                                  <p:childTnLst>
                                    <p:set>
                                      <p:cBhvr>
                                        <p:cTn id="374" dur="1" fill="hold">
                                          <p:stCondLst>
                                            <p:cond delay="0"/>
                                          </p:stCondLst>
                                        </p:cTn>
                                        <p:tgtEl>
                                          <p:spTgt spid="280"/>
                                        </p:tgtEl>
                                        <p:attrNameLst>
                                          <p:attrName>style.visibility</p:attrName>
                                        </p:attrNameLst>
                                      </p:cBhvr>
                                      <p:to>
                                        <p:strVal val="visible"/>
                                      </p:to>
                                    </p:set>
                                    <p:animEffect transition="in" filter="fade">
                                      <p:cBhvr>
                                        <p:cTn id="375" dur="20"/>
                                        <p:tgtEl>
                                          <p:spTgt spid="280"/>
                                        </p:tgtEl>
                                      </p:cBhvr>
                                    </p:animEffect>
                                  </p:childTnLst>
                                </p:cTn>
                              </p:par>
                            </p:childTnLst>
                          </p:cTn>
                        </p:par>
                        <p:par>
                          <p:cTn id="376" fill="hold">
                            <p:stCondLst>
                              <p:cond delay="1860"/>
                            </p:stCondLst>
                            <p:childTnLst>
                              <p:par>
                                <p:cTn id="377" presetID="10" presetClass="entr" presetSubtype="0" fill="hold" nodeType="afterEffect">
                                  <p:stCondLst>
                                    <p:cond delay="0"/>
                                  </p:stCondLst>
                                  <p:childTnLst>
                                    <p:set>
                                      <p:cBhvr>
                                        <p:cTn id="378" dur="1" fill="hold">
                                          <p:stCondLst>
                                            <p:cond delay="0"/>
                                          </p:stCondLst>
                                        </p:cTn>
                                        <p:tgtEl>
                                          <p:spTgt spid="281"/>
                                        </p:tgtEl>
                                        <p:attrNameLst>
                                          <p:attrName>style.visibility</p:attrName>
                                        </p:attrNameLst>
                                      </p:cBhvr>
                                      <p:to>
                                        <p:strVal val="visible"/>
                                      </p:to>
                                    </p:set>
                                    <p:animEffect transition="in" filter="fade">
                                      <p:cBhvr>
                                        <p:cTn id="379" dur="20"/>
                                        <p:tgtEl>
                                          <p:spTgt spid="281"/>
                                        </p:tgtEl>
                                      </p:cBhvr>
                                    </p:animEffect>
                                  </p:childTnLst>
                                </p:cTn>
                              </p:par>
                            </p:childTnLst>
                          </p:cTn>
                        </p:par>
                        <p:par>
                          <p:cTn id="380" fill="hold">
                            <p:stCondLst>
                              <p:cond delay="1880"/>
                            </p:stCondLst>
                            <p:childTnLst>
                              <p:par>
                                <p:cTn id="381" presetID="10" presetClass="entr" presetSubtype="0" fill="hold" nodeType="afterEffect">
                                  <p:stCondLst>
                                    <p:cond delay="0"/>
                                  </p:stCondLst>
                                  <p:childTnLst>
                                    <p:set>
                                      <p:cBhvr>
                                        <p:cTn id="382" dur="1" fill="hold">
                                          <p:stCondLst>
                                            <p:cond delay="0"/>
                                          </p:stCondLst>
                                        </p:cTn>
                                        <p:tgtEl>
                                          <p:spTgt spid="282"/>
                                        </p:tgtEl>
                                        <p:attrNameLst>
                                          <p:attrName>style.visibility</p:attrName>
                                        </p:attrNameLst>
                                      </p:cBhvr>
                                      <p:to>
                                        <p:strVal val="visible"/>
                                      </p:to>
                                    </p:set>
                                    <p:animEffect transition="in" filter="fade">
                                      <p:cBhvr>
                                        <p:cTn id="383" dur="20"/>
                                        <p:tgtEl>
                                          <p:spTgt spid="282"/>
                                        </p:tgtEl>
                                      </p:cBhvr>
                                    </p:animEffect>
                                  </p:childTnLst>
                                </p:cTn>
                              </p:par>
                            </p:childTnLst>
                          </p:cTn>
                        </p:par>
                        <p:par>
                          <p:cTn id="384" fill="hold">
                            <p:stCondLst>
                              <p:cond delay="1900"/>
                            </p:stCondLst>
                            <p:childTnLst>
                              <p:par>
                                <p:cTn id="385" presetID="10" presetClass="entr" presetSubtype="0" fill="hold" nodeType="afterEffect">
                                  <p:stCondLst>
                                    <p:cond delay="0"/>
                                  </p:stCondLst>
                                  <p:childTnLst>
                                    <p:set>
                                      <p:cBhvr>
                                        <p:cTn id="386" dur="1" fill="hold">
                                          <p:stCondLst>
                                            <p:cond delay="0"/>
                                          </p:stCondLst>
                                        </p:cTn>
                                        <p:tgtEl>
                                          <p:spTgt spid="283"/>
                                        </p:tgtEl>
                                        <p:attrNameLst>
                                          <p:attrName>style.visibility</p:attrName>
                                        </p:attrNameLst>
                                      </p:cBhvr>
                                      <p:to>
                                        <p:strVal val="visible"/>
                                      </p:to>
                                    </p:set>
                                    <p:animEffect transition="in" filter="fade">
                                      <p:cBhvr>
                                        <p:cTn id="387" dur="20"/>
                                        <p:tgtEl>
                                          <p:spTgt spid="283"/>
                                        </p:tgtEl>
                                      </p:cBhvr>
                                    </p:animEffect>
                                  </p:childTnLst>
                                </p:cTn>
                              </p:par>
                            </p:childTnLst>
                          </p:cTn>
                        </p:par>
                        <p:par>
                          <p:cTn id="388" fill="hold">
                            <p:stCondLst>
                              <p:cond delay="1920"/>
                            </p:stCondLst>
                            <p:childTnLst>
                              <p:par>
                                <p:cTn id="389" presetID="10" presetClass="entr" presetSubtype="0" fill="hold" nodeType="afterEffect">
                                  <p:stCondLst>
                                    <p:cond delay="0"/>
                                  </p:stCondLst>
                                  <p:childTnLst>
                                    <p:set>
                                      <p:cBhvr>
                                        <p:cTn id="390" dur="1" fill="hold">
                                          <p:stCondLst>
                                            <p:cond delay="0"/>
                                          </p:stCondLst>
                                        </p:cTn>
                                        <p:tgtEl>
                                          <p:spTgt spid="284"/>
                                        </p:tgtEl>
                                        <p:attrNameLst>
                                          <p:attrName>style.visibility</p:attrName>
                                        </p:attrNameLst>
                                      </p:cBhvr>
                                      <p:to>
                                        <p:strVal val="visible"/>
                                      </p:to>
                                    </p:set>
                                    <p:animEffect transition="in" filter="fade">
                                      <p:cBhvr>
                                        <p:cTn id="391" dur="20"/>
                                        <p:tgtEl>
                                          <p:spTgt spid="284"/>
                                        </p:tgtEl>
                                      </p:cBhvr>
                                    </p:animEffect>
                                  </p:childTnLst>
                                </p:cTn>
                              </p:par>
                            </p:childTnLst>
                          </p:cTn>
                        </p:par>
                        <p:par>
                          <p:cTn id="392" fill="hold">
                            <p:stCondLst>
                              <p:cond delay="1940"/>
                            </p:stCondLst>
                            <p:childTnLst>
                              <p:par>
                                <p:cTn id="393" presetID="10" presetClass="entr" presetSubtype="0" fill="hold" nodeType="afterEffect">
                                  <p:stCondLst>
                                    <p:cond delay="0"/>
                                  </p:stCondLst>
                                  <p:childTnLst>
                                    <p:set>
                                      <p:cBhvr>
                                        <p:cTn id="394" dur="1" fill="hold">
                                          <p:stCondLst>
                                            <p:cond delay="0"/>
                                          </p:stCondLst>
                                        </p:cTn>
                                        <p:tgtEl>
                                          <p:spTgt spid="285"/>
                                        </p:tgtEl>
                                        <p:attrNameLst>
                                          <p:attrName>style.visibility</p:attrName>
                                        </p:attrNameLst>
                                      </p:cBhvr>
                                      <p:to>
                                        <p:strVal val="visible"/>
                                      </p:to>
                                    </p:set>
                                    <p:animEffect transition="in" filter="fade">
                                      <p:cBhvr>
                                        <p:cTn id="395" dur="20"/>
                                        <p:tgtEl>
                                          <p:spTgt spid="285"/>
                                        </p:tgtEl>
                                      </p:cBhvr>
                                    </p:animEffect>
                                  </p:childTnLst>
                                </p:cTn>
                              </p:par>
                            </p:childTnLst>
                          </p:cTn>
                        </p:par>
                        <p:par>
                          <p:cTn id="396" fill="hold">
                            <p:stCondLst>
                              <p:cond delay="1960"/>
                            </p:stCondLst>
                            <p:childTnLst>
                              <p:par>
                                <p:cTn id="397" presetID="10" presetClass="entr" presetSubtype="0" fill="hold" nodeType="afterEffect">
                                  <p:stCondLst>
                                    <p:cond delay="0"/>
                                  </p:stCondLst>
                                  <p:childTnLst>
                                    <p:set>
                                      <p:cBhvr>
                                        <p:cTn id="398" dur="1" fill="hold">
                                          <p:stCondLst>
                                            <p:cond delay="0"/>
                                          </p:stCondLst>
                                        </p:cTn>
                                        <p:tgtEl>
                                          <p:spTgt spid="286"/>
                                        </p:tgtEl>
                                        <p:attrNameLst>
                                          <p:attrName>style.visibility</p:attrName>
                                        </p:attrNameLst>
                                      </p:cBhvr>
                                      <p:to>
                                        <p:strVal val="visible"/>
                                      </p:to>
                                    </p:set>
                                    <p:animEffect transition="in" filter="fade">
                                      <p:cBhvr>
                                        <p:cTn id="399" dur="20"/>
                                        <p:tgtEl>
                                          <p:spTgt spid="286"/>
                                        </p:tgtEl>
                                      </p:cBhvr>
                                    </p:animEffect>
                                  </p:childTnLst>
                                </p:cTn>
                              </p:par>
                            </p:childTnLst>
                          </p:cTn>
                        </p:par>
                        <p:par>
                          <p:cTn id="400" fill="hold">
                            <p:stCondLst>
                              <p:cond delay="1980"/>
                            </p:stCondLst>
                            <p:childTnLst>
                              <p:par>
                                <p:cTn id="401" presetID="10" presetClass="entr" presetSubtype="0" fill="hold" nodeType="afterEffect">
                                  <p:stCondLst>
                                    <p:cond delay="0"/>
                                  </p:stCondLst>
                                  <p:childTnLst>
                                    <p:set>
                                      <p:cBhvr>
                                        <p:cTn id="402" dur="1" fill="hold">
                                          <p:stCondLst>
                                            <p:cond delay="0"/>
                                          </p:stCondLst>
                                        </p:cTn>
                                        <p:tgtEl>
                                          <p:spTgt spid="287"/>
                                        </p:tgtEl>
                                        <p:attrNameLst>
                                          <p:attrName>style.visibility</p:attrName>
                                        </p:attrNameLst>
                                      </p:cBhvr>
                                      <p:to>
                                        <p:strVal val="visible"/>
                                      </p:to>
                                    </p:set>
                                    <p:animEffect transition="in" filter="fade">
                                      <p:cBhvr>
                                        <p:cTn id="403" dur="20"/>
                                        <p:tgtEl>
                                          <p:spTgt spid="287"/>
                                        </p:tgtEl>
                                      </p:cBhvr>
                                    </p:animEffect>
                                  </p:childTnLst>
                                </p:cTn>
                              </p:par>
                            </p:childTnLst>
                          </p:cTn>
                        </p:par>
                        <p:par>
                          <p:cTn id="404" fill="hold">
                            <p:stCondLst>
                              <p:cond delay="2000"/>
                            </p:stCondLst>
                            <p:childTnLst>
                              <p:par>
                                <p:cTn id="405" presetID="10" presetClass="entr" presetSubtype="0" fill="hold" nodeType="afterEffect">
                                  <p:stCondLst>
                                    <p:cond delay="0"/>
                                  </p:stCondLst>
                                  <p:childTnLst>
                                    <p:set>
                                      <p:cBhvr>
                                        <p:cTn id="406" dur="1" fill="hold">
                                          <p:stCondLst>
                                            <p:cond delay="0"/>
                                          </p:stCondLst>
                                        </p:cTn>
                                        <p:tgtEl>
                                          <p:spTgt spid="288"/>
                                        </p:tgtEl>
                                        <p:attrNameLst>
                                          <p:attrName>style.visibility</p:attrName>
                                        </p:attrNameLst>
                                      </p:cBhvr>
                                      <p:to>
                                        <p:strVal val="visible"/>
                                      </p:to>
                                    </p:set>
                                    <p:animEffect transition="in" filter="fade">
                                      <p:cBhvr>
                                        <p:cTn id="407" dur="20"/>
                                        <p:tgtEl>
                                          <p:spTgt spid="288"/>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nodeType="clickEffect">
                                  <p:stCondLst>
                                    <p:cond delay="0"/>
                                  </p:stCondLst>
                                  <p:childTnLst>
                                    <p:set>
                                      <p:cBhvr>
                                        <p:cTn id="411" dur="1" fill="hold">
                                          <p:stCondLst>
                                            <p:cond delay="0"/>
                                          </p:stCondLst>
                                        </p:cTn>
                                        <p:tgtEl>
                                          <p:spTgt spid="138"/>
                                        </p:tgtEl>
                                        <p:attrNameLst>
                                          <p:attrName>style.visibility</p:attrName>
                                        </p:attrNameLst>
                                      </p:cBhvr>
                                      <p:to>
                                        <p:strVal val="visible"/>
                                      </p:to>
                                    </p:set>
                                    <p:animEffect transition="in" filter="fade">
                                      <p:cBhvr>
                                        <p:cTn id="412" dur="20"/>
                                        <p:tgtEl>
                                          <p:spTgt spid="138"/>
                                        </p:tgtEl>
                                      </p:cBhvr>
                                    </p:animEffect>
                                  </p:childTnLst>
                                </p:cTn>
                              </p:par>
                            </p:childTnLst>
                          </p:cTn>
                        </p:par>
                        <p:par>
                          <p:cTn id="413" fill="hold">
                            <p:stCondLst>
                              <p:cond delay="20"/>
                            </p:stCondLst>
                            <p:childTnLst>
                              <p:par>
                                <p:cTn id="414" presetID="10" presetClass="entr" presetSubtype="0" fill="hold" nodeType="afterEffect">
                                  <p:stCondLst>
                                    <p:cond delay="0"/>
                                  </p:stCondLst>
                                  <p:childTnLst>
                                    <p:set>
                                      <p:cBhvr>
                                        <p:cTn id="415" dur="1" fill="hold">
                                          <p:stCondLst>
                                            <p:cond delay="0"/>
                                          </p:stCondLst>
                                        </p:cTn>
                                        <p:tgtEl>
                                          <p:spTgt spid="137"/>
                                        </p:tgtEl>
                                        <p:attrNameLst>
                                          <p:attrName>style.visibility</p:attrName>
                                        </p:attrNameLst>
                                      </p:cBhvr>
                                      <p:to>
                                        <p:strVal val="visible"/>
                                      </p:to>
                                    </p:set>
                                    <p:animEffect transition="in" filter="fade">
                                      <p:cBhvr>
                                        <p:cTn id="416" dur="20"/>
                                        <p:tgtEl>
                                          <p:spTgt spid="137"/>
                                        </p:tgtEl>
                                      </p:cBhvr>
                                    </p:animEffect>
                                  </p:childTnLst>
                                </p:cTn>
                              </p:par>
                            </p:childTnLst>
                          </p:cTn>
                        </p:par>
                        <p:par>
                          <p:cTn id="417" fill="hold">
                            <p:stCondLst>
                              <p:cond delay="40"/>
                            </p:stCondLst>
                            <p:childTnLst>
                              <p:par>
                                <p:cTn id="418" presetID="10" presetClass="entr" presetSubtype="0" fill="hold" nodeType="afterEffect">
                                  <p:stCondLst>
                                    <p:cond delay="0"/>
                                  </p:stCondLst>
                                  <p:childTnLst>
                                    <p:set>
                                      <p:cBhvr>
                                        <p:cTn id="419" dur="1" fill="hold">
                                          <p:stCondLst>
                                            <p:cond delay="0"/>
                                          </p:stCondLst>
                                        </p:cTn>
                                        <p:tgtEl>
                                          <p:spTgt spid="139"/>
                                        </p:tgtEl>
                                        <p:attrNameLst>
                                          <p:attrName>style.visibility</p:attrName>
                                        </p:attrNameLst>
                                      </p:cBhvr>
                                      <p:to>
                                        <p:strVal val="visible"/>
                                      </p:to>
                                    </p:set>
                                    <p:animEffect transition="in" filter="fade">
                                      <p:cBhvr>
                                        <p:cTn id="420" dur="20"/>
                                        <p:tgtEl>
                                          <p:spTgt spid="139"/>
                                        </p:tgtEl>
                                      </p:cBhvr>
                                    </p:animEffect>
                                  </p:childTnLst>
                                </p:cTn>
                              </p:par>
                            </p:childTnLst>
                          </p:cTn>
                        </p:par>
                        <p:par>
                          <p:cTn id="421" fill="hold">
                            <p:stCondLst>
                              <p:cond delay="60"/>
                            </p:stCondLst>
                            <p:childTnLst>
                              <p:par>
                                <p:cTn id="422" presetID="10" presetClass="entr" presetSubtype="0" fill="hold" nodeType="afterEffect">
                                  <p:stCondLst>
                                    <p:cond delay="0"/>
                                  </p:stCondLst>
                                  <p:childTnLst>
                                    <p:set>
                                      <p:cBhvr>
                                        <p:cTn id="423" dur="1" fill="hold">
                                          <p:stCondLst>
                                            <p:cond delay="0"/>
                                          </p:stCondLst>
                                        </p:cTn>
                                        <p:tgtEl>
                                          <p:spTgt spid="135"/>
                                        </p:tgtEl>
                                        <p:attrNameLst>
                                          <p:attrName>style.visibility</p:attrName>
                                        </p:attrNameLst>
                                      </p:cBhvr>
                                      <p:to>
                                        <p:strVal val="visible"/>
                                      </p:to>
                                    </p:set>
                                    <p:animEffect transition="in" filter="fade">
                                      <p:cBhvr>
                                        <p:cTn id="424" dur="20"/>
                                        <p:tgtEl>
                                          <p:spTgt spid="135"/>
                                        </p:tgtEl>
                                      </p:cBhvr>
                                    </p:animEffect>
                                  </p:childTnLst>
                                </p:cTn>
                              </p:par>
                            </p:childTnLst>
                          </p:cTn>
                        </p:par>
                        <p:par>
                          <p:cTn id="425" fill="hold">
                            <p:stCondLst>
                              <p:cond delay="80"/>
                            </p:stCondLst>
                            <p:childTnLst>
                              <p:par>
                                <p:cTn id="426" presetID="10" presetClass="entr" presetSubtype="0" fill="hold" nodeType="afterEffect">
                                  <p:stCondLst>
                                    <p:cond delay="0"/>
                                  </p:stCondLst>
                                  <p:childTnLst>
                                    <p:set>
                                      <p:cBhvr>
                                        <p:cTn id="427" dur="1" fill="hold">
                                          <p:stCondLst>
                                            <p:cond delay="0"/>
                                          </p:stCondLst>
                                        </p:cTn>
                                        <p:tgtEl>
                                          <p:spTgt spid="136"/>
                                        </p:tgtEl>
                                        <p:attrNameLst>
                                          <p:attrName>style.visibility</p:attrName>
                                        </p:attrNameLst>
                                      </p:cBhvr>
                                      <p:to>
                                        <p:strVal val="visible"/>
                                      </p:to>
                                    </p:set>
                                    <p:animEffect transition="in" filter="fade">
                                      <p:cBhvr>
                                        <p:cTn id="428" dur="20"/>
                                        <p:tgtEl>
                                          <p:spTgt spid="136"/>
                                        </p:tgtEl>
                                      </p:cBhvr>
                                    </p:animEffect>
                                  </p:childTnLst>
                                </p:cTn>
                              </p:par>
                            </p:childTnLst>
                          </p:cTn>
                        </p:par>
                        <p:par>
                          <p:cTn id="429" fill="hold">
                            <p:stCondLst>
                              <p:cond delay="100"/>
                            </p:stCondLst>
                            <p:childTnLst>
                              <p:par>
                                <p:cTn id="430" presetID="10" presetClass="entr" presetSubtype="0" fill="hold" nodeType="afterEffect">
                                  <p:stCondLst>
                                    <p:cond delay="0"/>
                                  </p:stCondLst>
                                  <p:childTnLst>
                                    <p:set>
                                      <p:cBhvr>
                                        <p:cTn id="431" dur="1" fill="hold">
                                          <p:stCondLst>
                                            <p:cond delay="0"/>
                                          </p:stCondLst>
                                        </p:cTn>
                                        <p:tgtEl>
                                          <p:spTgt spid="134"/>
                                        </p:tgtEl>
                                        <p:attrNameLst>
                                          <p:attrName>style.visibility</p:attrName>
                                        </p:attrNameLst>
                                      </p:cBhvr>
                                      <p:to>
                                        <p:strVal val="visible"/>
                                      </p:to>
                                    </p:set>
                                    <p:animEffect transition="in" filter="fade">
                                      <p:cBhvr>
                                        <p:cTn id="432" dur="20"/>
                                        <p:tgtEl>
                                          <p:spTgt spid="134"/>
                                        </p:tgtEl>
                                      </p:cBhvr>
                                    </p:animEffect>
                                  </p:childTnLst>
                                </p:cTn>
                              </p:par>
                            </p:childTnLst>
                          </p:cTn>
                        </p:par>
                        <p:par>
                          <p:cTn id="433" fill="hold">
                            <p:stCondLst>
                              <p:cond delay="120"/>
                            </p:stCondLst>
                            <p:childTnLst>
                              <p:par>
                                <p:cTn id="434" presetID="10" presetClass="entr" presetSubtype="0" fill="hold" nodeType="afterEffect">
                                  <p:stCondLst>
                                    <p:cond delay="0"/>
                                  </p:stCondLst>
                                  <p:childTnLst>
                                    <p:set>
                                      <p:cBhvr>
                                        <p:cTn id="435" dur="1" fill="hold">
                                          <p:stCondLst>
                                            <p:cond delay="0"/>
                                          </p:stCondLst>
                                        </p:cTn>
                                        <p:tgtEl>
                                          <p:spTgt spid="133"/>
                                        </p:tgtEl>
                                        <p:attrNameLst>
                                          <p:attrName>style.visibility</p:attrName>
                                        </p:attrNameLst>
                                      </p:cBhvr>
                                      <p:to>
                                        <p:strVal val="visible"/>
                                      </p:to>
                                    </p:set>
                                    <p:animEffect transition="in" filter="fade">
                                      <p:cBhvr>
                                        <p:cTn id="436" dur="20"/>
                                        <p:tgtEl>
                                          <p:spTgt spid="133"/>
                                        </p:tgtEl>
                                      </p:cBhvr>
                                    </p:animEffect>
                                  </p:childTnLst>
                                </p:cTn>
                              </p:par>
                            </p:childTnLst>
                          </p:cTn>
                        </p:par>
                        <p:par>
                          <p:cTn id="437" fill="hold">
                            <p:stCondLst>
                              <p:cond delay="140"/>
                            </p:stCondLst>
                            <p:childTnLst>
                              <p:par>
                                <p:cTn id="438" presetID="10" presetClass="entr" presetSubtype="0" fill="hold" nodeType="afterEffect">
                                  <p:stCondLst>
                                    <p:cond delay="0"/>
                                  </p:stCondLst>
                                  <p:childTnLst>
                                    <p:set>
                                      <p:cBhvr>
                                        <p:cTn id="439" dur="1" fill="hold">
                                          <p:stCondLst>
                                            <p:cond delay="0"/>
                                          </p:stCondLst>
                                        </p:cTn>
                                        <p:tgtEl>
                                          <p:spTgt spid="132"/>
                                        </p:tgtEl>
                                        <p:attrNameLst>
                                          <p:attrName>style.visibility</p:attrName>
                                        </p:attrNameLst>
                                      </p:cBhvr>
                                      <p:to>
                                        <p:strVal val="visible"/>
                                      </p:to>
                                    </p:set>
                                    <p:animEffect transition="in" filter="fade">
                                      <p:cBhvr>
                                        <p:cTn id="440" dur="20"/>
                                        <p:tgtEl>
                                          <p:spTgt spid="132"/>
                                        </p:tgtEl>
                                      </p:cBhvr>
                                    </p:animEffect>
                                  </p:childTnLst>
                                </p:cTn>
                              </p:par>
                            </p:childTnLst>
                          </p:cTn>
                        </p:par>
                        <p:par>
                          <p:cTn id="441" fill="hold">
                            <p:stCondLst>
                              <p:cond delay="160"/>
                            </p:stCondLst>
                            <p:childTnLst>
                              <p:par>
                                <p:cTn id="442" presetID="10" presetClass="entr" presetSubtype="0" fill="hold" nodeType="afterEffect">
                                  <p:stCondLst>
                                    <p:cond delay="0"/>
                                  </p:stCondLst>
                                  <p:childTnLst>
                                    <p:set>
                                      <p:cBhvr>
                                        <p:cTn id="443" dur="1" fill="hold">
                                          <p:stCondLst>
                                            <p:cond delay="0"/>
                                          </p:stCondLst>
                                        </p:cTn>
                                        <p:tgtEl>
                                          <p:spTgt spid="131"/>
                                        </p:tgtEl>
                                        <p:attrNameLst>
                                          <p:attrName>style.visibility</p:attrName>
                                        </p:attrNameLst>
                                      </p:cBhvr>
                                      <p:to>
                                        <p:strVal val="visible"/>
                                      </p:to>
                                    </p:set>
                                    <p:animEffect transition="in" filter="fade">
                                      <p:cBhvr>
                                        <p:cTn id="444" dur="20"/>
                                        <p:tgtEl>
                                          <p:spTgt spid="131"/>
                                        </p:tgtEl>
                                      </p:cBhvr>
                                    </p:animEffect>
                                  </p:childTnLst>
                                </p:cTn>
                              </p:par>
                            </p:childTnLst>
                          </p:cTn>
                        </p:par>
                        <p:par>
                          <p:cTn id="445" fill="hold">
                            <p:stCondLst>
                              <p:cond delay="180"/>
                            </p:stCondLst>
                            <p:childTnLst>
                              <p:par>
                                <p:cTn id="446" presetID="10" presetClass="entr" presetSubtype="0" fill="hold" nodeType="afterEffect">
                                  <p:stCondLst>
                                    <p:cond delay="0"/>
                                  </p:stCondLst>
                                  <p:childTnLst>
                                    <p:set>
                                      <p:cBhvr>
                                        <p:cTn id="447" dur="1" fill="hold">
                                          <p:stCondLst>
                                            <p:cond delay="0"/>
                                          </p:stCondLst>
                                        </p:cTn>
                                        <p:tgtEl>
                                          <p:spTgt spid="150"/>
                                        </p:tgtEl>
                                        <p:attrNameLst>
                                          <p:attrName>style.visibility</p:attrName>
                                        </p:attrNameLst>
                                      </p:cBhvr>
                                      <p:to>
                                        <p:strVal val="visible"/>
                                      </p:to>
                                    </p:set>
                                    <p:animEffect transition="in" filter="fade">
                                      <p:cBhvr>
                                        <p:cTn id="448" dur="20"/>
                                        <p:tgtEl>
                                          <p:spTgt spid="150"/>
                                        </p:tgtEl>
                                      </p:cBhvr>
                                    </p:animEffect>
                                  </p:childTnLst>
                                </p:cTn>
                              </p:par>
                            </p:childTnLst>
                          </p:cTn>
                        </p:par>
                        <p:par>
                          <p:cTn id="449" fill="hold">
                            <p:stCondLst>
                              <p:cond delay="200"/>
                            </p:stCondLst>
                            <p:childTnLst>
                              <p:par>
                                <p:cTn id="450" presetID="10" presetClass="entr" presetSubtype="0" fill="hold" nodeType="afterEffect">
                                  <p:stCondLst>
                                    <p:cond delay="0"/>
                                  </p:stCondLst>
                                  <p:childTnLst>
                                    <p:set>
                                      <p:cBhvr>
                                        <p:cTn id="451" dur="1" fill="hold">
                                          <p:stCondLst>
                                            <p:cond delay="0"/>
                                          </p:stCondLst>
                                        </p:cTn>
                                        <p:tgtEl>
                                          <p:spTgt spid="3"/>
                                        </p:tgtEl>
                                        <p:attrNameLst>
                                          <p:attrName>style.visibility</p:attrName>
                                        </p:attrNameLst>
                                      </p:cBhvr>
                                      <p:to>
                                        <p:strVal val="visible"/>
                                      </p:to>
                                    </p:set>
                                    <p:animEffect transition="in" filter="fade">
                                      <p:cBhvr>
                                        <p:cTn id="452" dur="2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24" grpId="0"/>
      <p:bldP spid="247" grpId="0"/>
      <p:bldP spid="2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156" y="1995156"/>
            <a:ext cx="9410525" cy="2492990"/>
          </a:xfrm>
          <a:prstGeom prst="rect">
            <a:avLst/>
          </a:prstGeom>
          <a:noFill/>
        </p:spPr>
        <p:txBody>
          <a:bodyPr wrap="none" rtlCol="0">
            <a:spAutoFit/>
          </a:bodyPr>
          <a:lstStyle/>
          <a:p>
            <a:r>
              <a:rPr lang="en-US" sz="5200" dirty="0" smtClean="0">
                <a:latin typeface="Apex New Heavy" panose="02010600040501010103" pitchFamily="50" charset="0"/>
                <a:ea typeface="Apex New Heavy" panose="02010600040501010103" pitchFamily="50" charset="0"/>
              </a:rPr>
              <a:t>Women just aren’t interested or</a:t>
            </a:r>
          </a:p>
          <a:p>
            <a:r>
              <a:rPr lang="en-US" sz="5200" dirty="0">
                <a:latin typeface="Apex New Heavy" panose="02010600040501010103" pitchFamily="50" charset="0"/>
                <a:ea typeface="Apex New Heavy" panose="02010600040501010103" pitchFamily="50" charset="0"/>
              </a:rPr>
              <a:t>p</a:t>
            </a:r>
            <a:r>
              <a:rPr lang="en-US" sz="5200" dirty="0" smtClean="0">
                <a:latin typeface="Apex New Heavy" panose="02010600040501010103" pitchFamily="50" charset="0"/>
                <a:ea typeface="Apex New Heavy" panose="02010600040501010103" pitchFamily="50" charset="0"/>
              </a:rPr>
              <a:t>redisposed to programming or</a:t>
            </a:r>
          </a:p>
          <a:p>
            <a:r>
              <a:rPr lang="en-US" sz="5200" dirty="0" smtClean="0">
                <a:latin typeface="Apex New Heavy" panose="02010600040501010103" pitchFamily="50" charset="0"/>
                <a:ea typeface="Apex New Heavy" panose="02010600040501010103" pitchFamily="50" charset="0"/>
              </a:rPr>
              <a:t> open source</a:t>
            </a:r>
            <a:endParaRPr lang="en-US" sz="5200" dirty="0">
              <a:latin typeface="Apex New Heavy" panose="02010600040501010103" pitchFamily="50" charset="0"/>
              <a:ea typeface="Apex New Heavy" panose="02010600040501010103" pitchFamily="50" charset="0"/>
            </a:endParaRPr>
          </a:p>
        </p:txBody>
      </p:sp>
      <p:sp>
        <p:nvSpPr>
          <p:cNvPr id="3" name="Rectangle 2"/>
          <p:cNvSpPr/>
          <p:nvPr/>
        </p:nvSpPr>
        <p:spPr>
          <a:xfrm>
            <a:off x="4007199" y="0"/>
            <a:ext cx="3010761" cy="6247864"/>
          </a:xfrm>
          <a:prstGeom prst="rect">
            <a:avLst/>
          </a:prstGeom>
          <a:noFill/>
        </p:spPr>
        <p:txBody>
          <a:bodyPr wrap="none" lIns="91440" tIns="45720" rIns="91440" bIns="45720">
            <a:spAutoFit/>
          </a:bodyPr>
          <a:lstStyle/>
          <a:p>
            <a:pPr algn="ctr"/>
            <a:r>
              <a:rPr lang="en-US" sz="40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X</a:t>
            </a:r>
            <a:endParaRPr lang="en-US" sz="40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5389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GitHub">
      <a:dk1>
        <a:srgbClr val="333339"/>
      </a:dk1>
      <a:lt1>
        <a:sysClr val="window" lastClr="FFFFFF"/>
      </a:lt1>
      <a:dk2>
        <a:srgbClr val="44546A"/>
      </a:dk2>
      <a:lt2>
        <a:srgbClr val="E7E6E6"/>
      </a:lt2>
      <a:accent1>
        <a:srgbClr val="7F7F8D"/>
      </a:accent1>
      <a:accent2>
        <a:srgbClr val="97BE49"/>
      </a:accent2>
      <a:accent3>
        <a:srgbClr val="3D9CCC"/>
      </a:accent3>
      <a:accent4>
        <a:srgbClr val="7C60C6"/>
      </a:accent4>
      <a:accent5>
        <a:srgbClr val="C9492C"/>
      </a:accent5>
      <a:accent6>
        <a:srgbClr val="FF982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1235</TotalTime>
  <Words>3044</Words>
  <Application>Microsoft Office PowerPoint</Application>
  <PresentationFormat>Widescreen</PresentationFormat>
  <Paragraphs>176</Paragraphs>
  <Slides>43</Slides>
  <Notes>42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Apex New Bold</vt:lpstr>
      <vt:lpstr>Apex New Heavy</vt:lpstr>
      <vt:lpstr>Apex New Light</vt:lpstr>
      <vt:lpstr>Apex New Medium</vt:lpstr>
      <vt:lpstr>Apex Serif Bold Italic</vt:lpstr>
      <vt:lpstr>Arial</vt:lpstr>
      <vt:lpstr>Calibri</vt:lpstr>
      <vt:lpstr>Calibri Light</vt:lpstr>
      <vt:lpstr>Consolas</vt:lpstr>
      <vt:lpstr>HVD Comic Serif Pro</vt:lpstr>
      <vt:lpstr>Noto Sans</vt:lpstr>
      <vt:lpstr>octicons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new contributions  like a child’s drawing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Haack</dc:creator>
  <cp:lastModifiedBy>Phil Haack</cp:lastModifiedBy>
  <cp:revision>184</cp:revision>
  <dcterms:created xsi:type="dcterms:W3CDTF">2015-04-10T22:10:15Z</dcterms:created>
  <dcterms:modified xsi:type="dcterms:W3CDTF">2015-04-21T05:49:12Z</dcterms:modified>
</cp:coreProperties>
</file>